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69" r:id="rId2"/>
    <p:sldId id="276" r:id="rId3"/>
    <p:sldId id="335" r:id="rId4"/>
    <p:sldId id="313" r:id="rId5"/>
    <p:sldId id="314" r:id="rId6"/>
    <p:sldId id="337" r:id="rId7"/>
    <p:sldId id="336" r:id="rId8"/>
    <p:sldId id="338" r:id="rId9"/>
    <p:sldId id="317" r:id="rId10"/>
    <p:sldId id="318" r:id="rId11"/>
    <p:sldId id="319" r:id="rId12"/>
    <p:sldId id="320" r:id="rId13"/>
    <p:sldId id="339" r:id="rId14"/>
    <p:sldId id="315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等线 Light" panose="02010600030101010101" pitchFamily="2" charset="-122"/>
      <p:regular r:id="rId28"/>
    </p:embeddedFont>
    <p:embeddedFont>
      <p:font typeface="方正清刻本悦宋简体" panose="02000000000000000000" pitchFamily="2" charset="-122"/>
      <p:regular r:id="rId29"/>
    </p:embeddedFont>
    <p:embeddedFont>
      <p:font typeface="方正小标宋简体" panose="02000000000000000000" pitchFamily="2" charset="-122"/>
      <p:regular r:id="rId30"/>
    </p:embeddedFont>
    <p:embeddedFont>
      <p:font typeface="仿宋" panose="02010609060101010101" pitchFamily="49" charset="-122"/>
      <p:regular r:id="rId31"/>
    </p:embeddedFont>
    <p:embeddedFont>
      <p:font typeface="汉仪润圆-65简" panose="00020600040101010101" pitchFamily="18" charset="-122"/>
      <p:regular r:id="rId32"/>
    </p:embeddedFont>
    <p:embeddedFont>
      <p:font typeface="华文宋体" panose="02010600040101010101" pitchFamily="2" charset="-122"/>
      <p:regular r:id="rId33"/>
    </p:embeddedFont>
    <p:embeddedFont>
      <p:font typeface="华文中宋" panose="02010600040101010101" pitchFamily="2" charset="-122"/>
      <p:regular r:id="rId34"/>
    </p:embeddedFont>
    <p:embeddedFont>
      <p:font typeface="楷体" panose="02010609060101010101" pitchFamily="49" charset="-122"/>
      <p:regular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展 未央" initials="展" lastIdx="1" clrIdx="0">
    <p:extLst>
      <p:ext uri="{19B8F6BF-5375-455C-9EA6-DF929625EA0E}">
        <p15:presenceInfo xmlns:p15="http://schemas.microsoft.com/office/powerpoint/2012/main" userId="e6b0a92515a3b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DD9D00"/>
    <a:srgbClr val="BF5108"/>
    <a:srgbClr val="9EDAF7"/>
    <a:srgbClr val="00479D"/>
    <a:srgbClr val="FFFFFF"/>
    <a:srgbClr val="84CCC9"/>
    <a:srgbClr val="EC6941"/>
    <a:srgbClr val="00A0E9"/>
    <a:srgbClr val="F19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5526" autoAdjust="0"/>
  </p:normalViewPr>
  <p:slideViewPr>
    <p:cSldViewPr snapToGrid="0">
      <p:cViewPr varScale="1">
        <p:scale>
          <a:sx n="92" d="100"/>
          <a:sy n="92" d="100"/>
        </p:scale>
        <p:origin x="65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6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5DF9F-C0DA-4FE2-84EA-324EBD3BAF41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52C95-9A5B-4517-8C3E-EBEB74498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58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003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5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074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59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3.png"/><Relationship Id="rId18" Type="http://schemas.openxmlformats.org/officeDocument/2006/relationships/image" Target="../media/image17.png"/><Relationship Id="rId26" Type="http://schemas.openxmlformats.org/officeDocument/2006/relationships/image" Target="../media/image42.png"/><Relationship Id="rId21" Type="http://schemas.openxmlformats.org/officeDocument/2006/relationships/image" Target="../media/image149.png"/><Relationship Id="rId7" Type="http://schemas.openxmlformats.org/officeDocument/2006/relationships/image" Target="../media/image141.png"/><Relationship Id="rId12" Type="http://schemas.openxmlformats.org/officeDocument/2006/relationships/image" Target="../media/image1210.png"/><Relationship Id="rId17" Type="http://schemas.openxmlformats.org/officeDocument/2006/relationships/image" Target="../media/image146.png"/><Relationship Id="rId25" Type="http://schemas.microsoft.com/office/2017/06/relationships/model3d" Target="../media/model3d2.glb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5.png"/><Relationship Id="rId20" Type="http://schemas.openxmlformats.org/officeDocument/2006/relationships/image" Target="../media/image148.png"/><Relationship Id="rId29" Type="http://schemas.openxmlformats.org/officeDocument/2006/relationships/image" Target="../media/image156.png"/><Relationship Id="rId1" Type="http://schemas.openxmlformats.org/officeDocument/2006/relationships/tags" Target="../tags/tag10.xml"/><Relationship Id="rId6" Type="http://schemas.openxmlformats.org/officeDocument/2006/relationships/image" Target="../media/image140.png"/><Relationship Id="rId11" Type="http://schemas.openxmlformats.org/officeDocument/2006/relationships/image" Target="../media/image86.png"/><Relationship Id="rId24" Type="http://schemas.openxmlformats.org/officeDocument/2006/relationships/image" Target="../media/image152.png"/><Relationship Id="rId5" Type="http://schemas.openxmlformats.org/officeDocument/2006/relationships/image" Target="../media/image139.png"/><Relationship Id="rId15" Type="http://schemas.openxmlformats.org/officeDocument/2006/relationships/image" Target="../media/image144.png"/><Relationship Id="rId23" Type="http://schemas.openxmlformats.org/officeDocument/2006/relationships/image" Target="../media/image151.png"/><Relationship Id="rId28" Type="http://schemas.openxmlformats.org/officeDocument/2006/relationships/image" Target="../media/image155.png"/><Relationship Id="rId10" Type="http://schemas.openxmlformats.org/officeDocument/2006/relationships/image" Target="../media/image63.png"/><Relationship Id="rId19" Type="http://schemas.openxmlformats.org/officeDocument/2006/relationships/image" Target="../media/image147.png"/><Relationship Id="rId31" Type="http://schemas.openxmlformats.org/officeDocument/2006/relationships/image" Target="../media/image158.png"/><Relationship Id="rId9" Type="http://schemas.openxmlformats.org/officeDocument/2006/relationships/image" Target="../media/image1310.png"/><Relationship Id="rId14" Type="http://schemas.openxmlformats.org/officeDocument/2006/relationships/image" Target="../media/image1010.png"/><Relationship Id="rId22" Type="http://schemas.openxmlformats.org/officeDocument/2006/relationships/image" Target="../media/image150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2.png"/><Relationship Id="rId18" Type="http://schemas.openxmlformats.org/officeDocument/2006/relationships/image" Target="../media/image166.png"/><Relationship Id="rId26" Type="http://schemas.openxmlformats.org/officeDocument/2006/relationships/image" Target="../media/image173.png"/><Relationship Id="rId21" Type="http://schemas.openxmlformats.org/officeDocument/2006/relationships/image" Target="../media/image169.png"/><Relationship Id="rId7" Type="http://schemas.openxmlformats.org/officeDocument/2006/relationships/image" Target="../media/image1580.png"/><Relationship Id="rId12" Type="http://schemas.openxmlformats.org/officeDocument/2006/relationships/image" Target="../media/image63.png"/><Relationship Id="rId17" Type="http://schemas.openxmlformats.org/officeDocument/2006/relationships/image" Target="../media/image165.png"/><Relationship Id="rId25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tags" Target="../tags/tag11.xml"/><Relationship Id="rId6" Type="http://schemas.openxmlformats.org/officeDocument/2006/relationships/image" Target="../media/image1570.png"/><Relationship Id="rId11" Type="http://schemas.openxmlformats.org/officeDocument/2006/relationships/image" Target="../media/image1610.png"/><Relationship Id="rId24" Type="http://schemas.openxmlformats.org/officeDocument/2006/relationships/image" Target="../media/image172.png"/><Relationship Id="rId5" Type="http://schemas.openxmlformats.org/officeDocument/2006/relationships/image" Target="../media/image1560.png"/><Relationship Id="rId15" Type="http://schemas.openxmlformats.org/officeDocument/2006/relationships/image" Target="../media/image32.png"/><Relationship Id="rId23" Type="http://schemas.openxmlformats.org/officeDocument/2006/relationships/image" Target="../media/image171.png"/><Relationship Id="rId10" Type="http://schemas.openxmlformats.org/officeDocument/2006/relationships/image" Target="../media/image58.png"/><Relationship Id="rId19" Type="http://schemas.openxmlformats.org/officeDocument/2006/relationships/image" Target="../media/image167.png"/><Relationship Id="rId9" Type="http://schemas.openxmlformats.org/officeDocument/2006/relationships/image" Target="../media/image57.png"/><Relationship Id="rId14" Type="http://schemas.openxmlformats.org/officeDocument/2006/relationships/image" Target="../media/image163.png"/><Relationship Id="rId22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78.png"/><Relationship Id="rId26" Type="http://schemas.openxmlformats.org/officeDocument/2006/relationships/image" Target="../media/image191.png"/><Relationship Id="rId3" Type="http://schemas.openxmlformats.org/officeDocument/2006/relationships/image" Target="../media/image76.png"/><Relationship Id="rId21" Type="http://schemas.openxmlformats.org/officeDocument/2006/relationships/image" Target="../media/image187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3.png"/><Relationship Id="rId20" Type="http://schemas.openxmlformats.org/officeDocument/2006/relationships/image" Target="../media/image186.png"/><Relationship Id="rId1" Type="http://schemas.openxmlformats.org/officeDocument/2006/relationships/tags" Target="../tags/tag12.xml"/><Relationship Id="rId6" Type="http://schemas.microsoft.com/office/2007/relationships/hdphoto" Target="../media/hdphoto5.wdp"/><Relationship Id="rId11" Type="http://schemas.openxmlformats.org/officeDocument/2006/relationships/image" Target="../media/image178.png"/><Relationship Id="rId24" Type="http://schemas.microsoft.com/office/2007/relationships/hdphoto" Target="../media/hdphoto7.wdp"/><Relationship Id="rId5" Type="http://schemas.openxmlformats.org/officeDocument/2006/relationships/image" Target="../media/image77.png"/><Relationship Id="rId15" Type="http://schemas.openxmlformats.org/officeDocument/2006/relationships/image" Target="../media/image182.png"/><Relationship Id="rId23" Type="http://schemas.openxmlformats.org/officeDocument/2006/relationships/image" Target="../media/image105.png"/><Relationship Id="rId10" Type="http://schemas.openxmlformats.org/officeDocument/2006/relationships/image" Target="../media/image177.png"/><Relationship Id="rId19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8.png"/><Relationship Id="rId27" Type="http://schemas.openxmlformats.org/officeDocument/2006/relationships/image" Target="../media/image1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microsoft.com/office/2007/relationships/hdphoto" Target="../media/hdphoto9.wdp"/><Relationship Id="rId18" Type="http://schemas.openxmlformats.org/officeDocument/2006/relationships/image" Target="../media/image204.png"/><Relationship Id="rId26" Type="http://schemas.openxmlformats.org/officeDocument/2006/relationships/image" Target="../media/image210.png"/><Relationship Id="rId3" Type="http://schemas.openxmlformats.org/officeDocument/2006/relationships/image" Target="../media/image126.png"/><Relationship Id="rId21" Type="http://schemas.openxmlformats.org/officeDocument/2006/relationships/image" Target="../media/image206.png"/><Relationship Id="rId7" Type="http://schemas.openxmlformats.org/officeDocument/2006/relationships/image" Target="../media/image194.png"/><Relationship Id="rId12" Type="http://schemas.openxmlformats.org/officeDocument/2006/relationships/image" Target="../media/image153.png"/><Relationship Id="rId17" Type="http://schemas.openxmlformats.org/officeDocument/2006/relationships/image" Target="../media/image203.png"/><Relationship Id="rId25" Type="http://schemas.openxmlformats.org/officeDocument/2006/relationships/image" Target="../media/image20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4.tmp"/><Relationship Id="rId20" Type="http://schemas.microsoft.com/office/2007/relationships/hdphoto" Target="../media/hdphoto10.wdp"/><Relationship Id="rId1" Type="http://schemas.openxmlformats.org/officeDocument/2006/relationships/tags" Target="../tags/tag13.xml"/><Relationship Id="rId11" Type="http://schemas.openxmlformats.org/officeDocument/2006/relationships/image" Target="../media/image198.png"/><Relationship Id="rId24" Type="http://schemas.microsoft.com/office/2007/relationships/hdphoto" Target="../media/hdphoto11.wdp"/><Relationship Id="rId15" Type="http://schemas.openxmlformats.org/officeDocument/2006/relationships/image" Target="../media/image201.png"/><Relationship Id="rId23" Type="http://schemas.openxmlformats.org/officeDocument/2006/relationships/image" Target="../media/image161.png"/><Relationship Id="rId10" Type="http://schemas.openxmlformats.org/officeDocument/2006/relationships/image" Target="../media/image197.png"/><Relationship Id="rId19" Type="http://schemas.openxmlformats.org/officeDocument/2006/relationships/image" Target="../media/image160.png"/><Relationship Id="rId4" Type="http://schemas.microsoft.com/office/2007/relationships/hdphoto" Target="../media/hdphoto8.wdp"/><Relationship Id="rId9" Type="http://schemas.openxmlformats.org/officeDocument/2006/relationships/image" Target="../media/image196.png"/><Relationship Id="rId14" Type="http://schemas.openxmlformats.org/officeDocument/2006/relationships/image" Target="../media/image200.png"/><Relationship Id="rId22" Type="http://schemas.openxmlformats.org/officeDocument/2006/relationships/image" Target="../media/image20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7" Type="http://schemas.microsoft.com/office/2007/relationships/hdphoto" Target="../media/hdphoto12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74.png"/><Relationship Id="rId5" Type="http://schemas.openxmlformats.org/officeDocument/2006/relationships/image" Target="../media/image1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12" Type="http://schemas.openxmlformats.org/officeDocument/2006/relationships/image" Target="../media/image1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microsoft.com/office/2007/relationships/hdphoto" Target="../media/hdphoto15.wdp"/><Relationship Id="rId11" Type="http://schemas.openxmlformats.org/officeDocument/2006/relationships/image" Target="../media/image193.png"/><Relationship Id="rId5" Type="http://schemas.openxmlformats.org/officeDocument/2006/relationships/image" Target="../media/image189.png"/><Relationship Id="rId10" Type="http://schemas.openxmlformats.org/officeDocument/2006/relationships/image" Target="../media/image215.png"/><Relationship Id="rId4" Type="http://schemas.microsoft.com/office/2007/relationships/hdphoto" Target="../media/hdphoto14.wdp"/><Relationship Id="rId9" Type="http://schemas.openxmlformats.org/officeDocument/2006/relationships/image" Target="../media/image2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10" Type="http://schemas.openxmlformats.org/officeDocument/2006/relationships/image" Target="../media/image220.png"/><Relationship Id="rId9" Type="http://schemas.openxmlformats.org/officeDocument/2006/relationships/image" Target="../media/image2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39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tags" Target="../tags/tag18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37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8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10.png"/><Relationship Id="rId12" Type="http://schemas.openxmlformats.org/officeDocument/2006/relationships/image" Target="../media/image63.png"/><Relationship Id="rId17" Type="http://schemas.openxmlformats.org/officeDocument/2006/relationships/image" Target="../media/image24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3.png"/><Relationship Id="rId1" Type="http://schemas.openxmlformats.org/officeDocument/2006/relationships/tags" Target="../tags/tag19.xml"/><Relationship Id="rId6" Type="http://schemas.openxmlformats.org/officeDocument/2006/relationships/image" Target="../media/image241.png"/><Relationship Id="rId11" Type="http://schemas.openxmlformats.org/officeDocument/2006/relationships/image" Target="../media/image1310.png"/><Relationship Id="rId15" Type="http://schemas.openxmlformats.org/officeDocument/2006/relationships/image" Target="../media/image1610.png"/><Relationship Id="rId10" Type="http://schemas.openxmlformats.org/officeDocument/2006/relationships/image" Target="../media/image205.png"/><Relationship Id="rId9" Type="http://schemas.openxmlformats.org/officeDocument/2006/relationships/image" Target="../media/image202.png"/><Relationship Id="rId14" Type="http://schemas.openxmlformats.org/officeDocument/2006/relationships/image" Target="../media/image244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image" Target="../media/image7.png"/><Relationship Id="rId39" Type="http://schemas.openxmlformats.org/officeDocument/2006/relationships/image" Target="../media/image31.png"/><Relationship Id="rId21" Type="http://schemas.openxmlformats.org/officeDocument/2006/relationships/image" Target="../media/image1410.png"/><Relationship Id="rId34" Type="http://schemas.openxmlformats.org/officeDocument/2006/relationships/image" Target="../media/image26.png"/><Relationship Id="rId42" Type="http://schemas.openxmlformats.org/officeDocument/2006/relationships/image" Target="../media/image10.png"/><Relationship Id="rId47" Type="http://schemas.openxmlformats.org/officeDocument/2006/relationships/image" Target="../media/image37.png"/><Relationship Id="rId7" Type="http://schemas.openxmlformats.org/officeDocument/2006/relationships/image" Target="../media/image41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.png"/><Relationship Id="rId29" Type="http://schemas.openxmlformats.org/officeDocument/2006/relationships/image" Target="../media/image21.png"/><Relationship Id="rId1" Type="http://schemas.openxmlformats.org/officeDocument/2006/relationships/tags" Target="../tags/tag2.xml"/><Relationship Id="rId6" Type="http://schemas.openxmlformats.org/officeDocument/2006/relationships/image" Target="../media/image310.png"/><Relationship Id="rId11" Type="http://schemas.openxmlformats.org/officeDocument/2006/relationships/image" Target="../media/image510.png"/><Relationship Id="rId24" Type="http://schemas.openxmlformats.org/officeDocument/2006/relationships/image" Target="../media/image1710.png"/><Relationship Id="rId32" Type="http://schemas.openxmlformats.org/officeDocument/2006/relationships/image" Target="../media/image24.png"/><Relationship Id="rId37" Type="http://schemas.openxmlformats.org/officeDocument/2006/relationships/image" Target="../media/image29.png"/><Relationship Id="rId40" Type="http://schemas.openxmlformats.org/officeDocument/2006/relationships/image" Target="../media/image32.png"/><Relationship Id="rId45" Type="http://schemas.openxmlformats.org/officeDocument/2006/relationships/image" Target="../media/image35.png"/><Relationship Id="rId15" Type="http://schemas.openxmlformats.org/officeDocument/2006/relationships/image" Target="../media/image810.png"/><Relationship Id="rId23" Type="http://schemas.openxmlformats.org/officeDocument/2006/relationships/image" Target="../media/image1611.png"/><Relationship Id="rId28" Type="http://schemas.openxmlformats.org/officeDocument/2006/relationships/image" Target="../media/image2010.png"/><Relationship Id="rId36" Type="http://schemas.openxmlformats.org/officeDocument/2006/relationships/image" Target="../media/image28.png"/><Relationship Id="rId10" Type="http://schemas.openxmlformats.org/officeDocument/2006/relationships/image" Target="../media/image4.png"/><Relationship Id="rId19" Type="http://schemas.openxmlformats.org/officeDocument/2006/relationships/image" Target="../media/image1210.png"/><Relationship Id="rId31" Type="http://schemas.openxmlformats.org/officeDocument/2006/relationships/image" Target="../media/image23.png"/><Relationship Id="rId4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microsoft.com/office/2007/relationships/hdphoto" Target="../media/hdphoto2.wdp"/><Relationship Id="rId22" Type="http://schemas.openxmlformats.org/officeDocument/2006/relationships/image" Target="../media/image19.png"/><Relationship Id="rId27" Type="http://schemas.openxmlformats.org/officeDocument/2006/relationships/image" Target="../media/image1910.png"/><Relationship Id="rId30" Type="http://schemas.openxmlformats.org/officeDocument/2006/relationships/image" Target="../media/image22.png"/><Relationship Id="rId35" Type="http://schemas.openxmlformats.org/officeDocument/2006/relationships/image" Target="../media/image27.png"/><Relationship Id="rId43" Type="http://schemas.microsoft.com/office/2017/06/relationships/model3d" Target="../media/model3d2.glb"/><Relationship Id="rId48" Type="http://schemas.openxmlformats.org/officeDocument/2006/relationships/image" Target="../media/image38.png"/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5.png"/><Relationship Id="rId17" Type="http://schemas.openxmlformats.org/officeDocument/2006/relationships/image" Target="../media/image1010.png"/><Relationship Id="rId25" Type="http://schemas.openxmlformats.org/officeDocument/2006/relationships/image" Target="../media/image1810.png"/><Relationship Id="rId33" Type="http://schemas.openxmlformats.org/officeDocument/2006/relationships/image" Target="../media/image25.png"/><Relationship Id="rId38" Type="http://schemas.openxmlformats.org/officeDocument/2006/relationships/image" Target="../media/image8.tmp"/><Relationship Id="rId46" Type="http://schemas.openxmlformats.org/officeDocument/2006/relationships/image" Target="../media/image36.png"/><Relationship Id="rId20" Type="http://schemas.openxmlformats.org/officeDocument/2006/relationships/image" Target="../media/image1310.png"/><Relationship Id="rId41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207.tmp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9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26" Type="http://schemas.openxmlformats.org/officeDocument/2006/relationships/image" Target="../media/image274.png"/><Relationship Id="rId3" Type="http://schemas.openxmlformats.org/officeDocument/2006/relationships/image" Target="../media/image207.tmp"/><Relationship Id="rId21" Type="http://schemas.openxmlformats.org/officeDocument/2006/relationships/image" Target="../media/image269.png"/><Relationship Id="rId34" Type="http://schemas.openxmlformats.org/officeDocument/2006/relationships/image" Target="../media/image282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5" Type="http://schemas.openxmlformats.org/officeDocument/2006/relationships/image" Target="../media/image273.png"/><Relationship Id="rId33" Type="http://schemas.openxmlformats.org/officeDocument/2006/relationships/image" Target="../media/image28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29" Type="http://schemas.openxmlformats.org/officeDocument/2006/relationships/image" Target="../media/image277.png"/><Relationship Id="rId1" Type="http://schemas.openxmlformats.org/officeDocument/2006/relationships/tags" Target="../tags/tag22.xml"/><Relationship Id="rId6" Type="http://schemas.openxmlformats.org/officeDocument/2006/relationships/image" Target="../media/image247.png"/><Relationship Id="rId11" Type="http://schemas.openxmlformats.org/officeDocument/2006/relationships/image" Target="../media/image259.png"/><Relationship Id="rId24" Type="http://schemas.openxmlformats.org/officeDocument/2006/relationships/image" Target="../media/image272.png"/><Relationship Id="rId32" Type="http://schemas.openxmlformats.org/officeDocument/2006/relationships/image" Target="../media/image280.png"/><Relationship Id="rId15" Type="http://schemas.openxmlformats.org/officeDocument/2006/relationships/image" Target="../media/image263.png"/><Relationship Id="rId23" Type="http://schemas.openxmlformats.org/officeDocument/2006/relationships/image" Target="../media/image271.png"/><Relationship Id="rId28" Type="http://schemas.openxmlformats.org/officeDocument/2006/relationships/image" Target="../media/image276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31" Type="http://schemas.openxmlformats.org/officeDocument/2006/relationships/image" Target="../media/image279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Relationship Id="rId22" Type="http://schemas.openxmlformats.org/officeDocument/2006/relationships/image" Target="../media/image270.png"/><Relationship Id="rId27" Type="http://schemas.openxmlformats.org/officeDocument/2006/relationships/image" Target="../media/image275.png"/><Relationship Id="rId30" Type="http://schemas.openxmlformats.org/officeDocument/2006/relationships/image" Target="../media/image278.png"/><Relationship Id="rId35" Type="http://schemas.openxmlformats.org/officeDocument/2006/relationships/image" Target="../media/image283.png"/><Relationship Id="rId8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3" Type="http://schemas.openxmlformats.org/officeDocument/2006/relationships/image" Target="../media/image174.png"/><Relationship Id="rId7" Type="http://schemas.openxmlformats.org/officeDocument/2006/relationships/image" Target="../media/image211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91.png"/><Relationship Id="rId1" Type="http://schemas.openxmlformats.org/officeDocument/2006/relationships/tags" Target="../tags/tag23.xml"/><Relationship Id="rId6" Type="http://schemas.microsoft.com/office/2007/relationships/hdphoto" Target="../media/hdphoto16.wdp"/><Relationship Id="rId11" Type="http://schemas.openxmlformats.org/officeDocument/2006/relationships/image" Target="../media/image286.png"/><Relationship Id="rId5" Type="http://schemas.openxmlformats.org/officeDocument/2006/relationships/image" Target="../media/image208.png"/><Relationship Id="rId15" Type="http://schemas.openxmlformats.org/officeDocument/2006/relationships/image" Target="../media/image290.png"/><Relationship Id="rId4" Type="http://schemas.microsoft.com/office/2007/relationships/hdphoto" Target="../media/hdphoto12.wdp"/><Relationship Id="rId14" Type="http://schemas.openxmlformats.org/officeDocument/2006/relationships/image" Target="../media/image2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m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3.png"/><Relationship Id="rId21" Type="http://schemas.openxmlformats.org/officeDocument/2006/relationships/image" Target="../media/image1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4.png"/><Relationship Id="rId20" Type="http://schemas.microsoft.com/office/2017/06/relationships/model3d" Target="../media/model3d3.glb"/><Relationship Id="rId1" Type="http://schemas.openxmlformats.org/officeDocument/2006/relationships/tags" Target="../tags/tag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1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0.png"/><Relationship Id="rId28" Type="http://schemas.openxmlformats.org/officeDocument/2006/relationships/image" Target="../media/image16.png"/><Relationship Id="rId10" Type="http://schemas.openxmlformats.org/officeDocument/2006/relationships/image" Target="../media/image48.png"/><Relationship Id="rId19" Type="http://schemas.openxmlformats.org/officeDocument/2006/relationships/image" Target="../media/image1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1.png"/><Relationship Id="rId18" Type="http://schemas.openxmlformats.org/officeDocument/2006/relationships/image" Target="../media/image17.png"/><Relationship Id="rId7" Type="http://schemas.openxmlformats.org/officeDocument/2006/relationships/image" Target="../media/image68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4.png"/><Relationship Id="rId1" Type="http://schemas.openxmlformats.org/officeDocument/2006/relationships/tags" Target="../tags/tag5.xml"/><Relationship Id="rId6" Type="http://schemas.openxmlformats.org/officeDocument/2006/relationships/image" Target="../media/image67.pn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3.png"/><Relationship Id="rId10" Type="http://schemas.openxmlformats.org/officeDocument/2006/relationships/image" Target="../media/image64.png"/><Relationship Id="rId19" Type="http://schemas.openxmlformats.org/officeDocument/2006/relationships/image" Target="../media/image14.png"/><Relationship Id="rId9" Type="http://schemas.openxmlformats.org/officeDocument/2006/relationships/image" Target="../media/image63.png"/><Relationship Id="rId1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87.png"/><Relationship Id="rId26" Type="http://schemas.openxmlformats.org/officeDocument/2006/relationships/image" Target="../media/image92.png"/><Relationship Id="rId39" Type="http://schemas.openxmlformats.org/officeDocument/2006/relationships/image" Target="../media/image83.png"/><Relationship Id="rId21" Type="http://schemas.openxmlformats.org/officeDocument/2006/relationships/image" Target="../media/image62.png"/><Relationship Id="rId34" Type="http://schemas.openxmlformats.org/officeDocument/2006/relationships/image" Target="../media/image100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1210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29" Type="http://schemas.openxmlformats.org/officeDocument/2006/relationships/image" Target="../media/image95.png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37" Type="http://schemas.openxmlformats.org/officeDocument/2006/relationships/image" Target="../media/image17.png"/><Relationship Id="rId40" Type="http://schemas.openxmlformats.org/officeDocument/2006/relationships/image" Target="../media/image101.png"/><Relationship Id="rId5" Type="http://schemas.openxmlformats.org/officeDocument/2006/relationships/image" Target="../media/image65.png"/><Relationship Id="rId15" Type="http://schemas.openxmlformats.org/officeDocument/2006/relationships/image" Target="../media/image63.png"/><Relationship Id="rId23" Type="http://schemas.openxmlformats.org/officeDocument/2006/relationships/image" Target="../media/image64.png"/><Relationship Id="rId28" Type="http://schemas.openxmlformats.org/officeDocument/2006/relationships/image" Target="../media/image94.png"/><Relationship Id="rId36" Type="http://schemas.openxmlformats.org/officeDocument/2006/relationships/image" Target="../media/image30.png"/><Relationship Id="rId10" Type="http://schemas.openxmlformats.org/officeDocument/2006/relationships/image" Target="../media/image82.png"/><Relationship Id="rId19" Type="http://schemas.openxmlformats.org/officeDocument/2006/relationships/image" Target="../media/image88.png"/><Relationship Id="rId31" Type="http://schemas.openxmlformats.org/officeDocument/2006/relationships/image" Target="../media/image97.png"/><Relationship Id="rId9" Type="http://schemas.openxmlformats.org/officeDocument/2006/relationships/image" Target="../media/image81.png"/><Relationship Id="rId14" Type="http://schemas.openxmlformats.org/officeDocument/2006/relationships/image" Target="../media/image1310.png"/><Relationship Id="rId22" Type="http://schemas.openxmlformats.org/officeDocument/2006/relationships/image" Target="../media/image35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microsoft.com/office/2017/06/relationships/model3d" Target="../media/model3d1.glb"/><Relationship Id="rId8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3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21" Type="http://schemas.openxmlformats.org/officeDocument/2006/relationships/image" Target="../media/image113.png"/><Relationship Id="rId7" Type="http://schemas.openxmlformats.org/officeDocument/2006/relationships/image" Target="../media/image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0.png"/><Relationship Id="rId1" Type="http://schemas.openxmlformats.org/officeDocument/2006/relationships/tags" Target="../tags/tag7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1011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19.png"/><Relationship Id="rId10" Type="http://schemas.openxmlformats.org/officeDocument/2006/relationships/image" Target="../media/image1210.png"/><Relationship Id="rId19" Type="http://schemas.openxmlformats.org/officeDocument/2006/relationships/image" Target="../media/image111.png"/><Relationship Id="rId9" Type="http://schemas.openxmlformats.org/officeDocument/2006/relationships/image" Target="../media/image86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6.png"/><Relationship Id="rId30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830.png"/><Relationship Id="rId7" Type="http://schemas.openxmlformats.org/officeDocument/2006/relationships/image" Target="../media/image124.png"/><Relationship Id="rId12" Type="http://schemas.openxmlformats.org/officeDocument/2006/relationships/image" Target="../media/image1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23.png"/><Relationship Id="rId11" Type="http://schemas.openxmlformats.org/officeDocument/2006/relationships/image" Target="../media/image1210.png"/><Relationship Id="rId5" Type="http://schemas.openxmlformats.org/officeDocument/2006/relationships/image" Target="../media/image122.png"/><Relationship Id="rId10" Type="http://schemas.openxmlformats.org/officeDocument/2006/relationships/image" Target="../media/image86.png"/><Relationship Id="rId9" Type="http://schemas.openxmlformats.org/officeDocument/2006/relationships/image" Target="../media/image1010.png"/><Relationship Id="rId14" Type="http://schemas.openxmlformats.org/officeDocument/2006/relationships/image" Target="../media/image10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4.png"/><Relationship Id="rId18" Type="http://schemas.openxmlformats.org/officeDocument/2006/relationships/image" Target="../media/image11.png"/><Relationship Id="rId21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microsoft.com/office/2007/relationships/hdphoto" Target="../media/hdphoto1.wdp"/><Relationship Id="rId17" Type="http://schemas.openxmlformats.org/officeDocument/2006/relationships/image" Target="../media/image1010.png"/><Relationship Id="rId25" Type="http://schemas.openxmlformats.org/officeDocument/2006/relationships/image" Target="../media/image13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.png"/><Relationship Id="rId20" Type="http://schemas.openxmlformats.org/officeDocument/2006/relationships/image" Target="../media/image136.png"/><Relationship Id="rId1" Type="http://schemas.openxmlformats.org/officeDocument/2006/relationships/tags" Target="../tags/tag9.xml"/><Relationship Id="rId6" Type="http://schemas.openxmlformats.org/officeDocument/2006/relationships/image" Target="../media/image130.png"/><Relationship Id="rId11" Type="http://schemas.openxmlformats.org/officeDocument/2006/relationships/image" Target="../media/image3.png"/><Relationship Id="rId24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510.png"/><Relationship Id="rId23" Type="http://schemas.openxmlformats.org/officeDocument/2006/relationships/image" Target="../media/image128.png"/><Relationship Id="rId10" Type="http://schemas.openxmlformats.org/officeDocument/2006/relationships/image" Target="../media/image134.png"/><Relationship Id="rId19" Type="http://schemas.openxmlformats.org/officeDocument/2006/relationships/image" Target="../media/image1210.png"/><Relationship Id="rId9" Type="http://schemas.openxmlformats.org/officeDocument/2006/relationships/image" Target="../media/image133.png"/><Relationship Id="rId14" Type="http://schemas.openxmlformats.org/officeDocument/2006/relationships/image" Target="../media/image41.png"/><Relationship Id="rId22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2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904653" y="2613888"/>
            <a:ext cx="565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恒定磁场（上）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1231416" y="3945537"/>
            <a:ext cx="5280502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磁场 磁感应强度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磁场的安培环路定理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磁场的高斯定理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磁场中的磁介质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（下）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8" y="2009674"/>
                <a:ext cx="9093509" cy="381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解：如图建立坐标系。由对称性，磁场呈环状分布。取如图的 半径为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的圆周作为</a:t>
                </a:r>
                <a:r>
                  <a:rPr lang="zh-CN" altLang="en-US" sz="1600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积分回路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磁感应强度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的大小 仅与 场点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与圆心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点距离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有关，故积分回路上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处处相等。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①若</a:t>
                </a: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在圆柱导体外，则由安培环路定理，</a:t>
                </a:r>
                <a:r>
                  <a:rPr lang="zh-CN" altLang="en-US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𝐵</m:t>
                    </m:r>
                    <m:nary>
                      <m:naryPr>
                        <m:chr m:val="∮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</m:t>
                    </m:r>
                  </m:oMath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2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𝐵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。方向由右手螺旋定则确定。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②若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在圆柱导体内，则导体截面的电流密度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𝑗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</m:num>
                      <m:den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故积分回路所围的电流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由安培环路定理，</a:t>
                </a:r>
                <a:r>
                  <a:rPr lang="zh-CN" altLang="en-US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。即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·2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。方向由右手螺旋定则确定。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2009674"/>
                <a:ext cx="9093509" cy="3818353"/>
              </a:xfrm>
              <a:prstGeom prst="rect">
                <a:avLst/>
              </a:prstGeom>
              <a:blipFill>
                <a:blip r:embed="rId5"/>
                <a:stretch>
                  <a:fillRect l="-335" b="-5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C5921A87-90ED-01DC-2E19-7B4D12D7CD83}"/>
              </a:ext>
            </a:extLst>
          </p:cNvPr>
          <p:cNvSpPr/>
          <p:nvPr/>
        </p:nvSpPr>
        <p:spPr>
          <a:xfrm>
            <a:off x="5499602" y="4110537"/>
            <a:ext cx="2754575" cy="1773116"/>
          </a:xfrm>
          <a:prstGeom prst="roundRect">
            <a:avLst/>
          </a:prstGeom>
          <a:solidFill>
            <a:srgbClr val="9DC3E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598BCFA-9FBA-7F03-B37B-2986F88FF984}"/>
              </a:ext>
            </a:extLst>
          </p:cNvPr>
          <p:cNvGrpSpPr/>
          <p:nvPr/>
        </p:nvGrpSpPr>
        <p:grpSpPr>
          <a:xfrm>
            <a:off x="9205744" y="4044942"/>
            <a:ext cx="1996113" cy="1996113"/>
            <a:chOff x="9205744" y="4044942"/>
            <a:chExt cx="1996113" cy="1996113"/>
          </a:xfrm>
        </p:grpSpPr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B1BD30CA-A110-007A-1882-D51AFC9561F2}"/>
                </a:ext>
              </a:extLst>
            </p:cNvPr>
            <p:cNvSpPr/>
            <p:nvPr/>
          </p:nvSpPr>
          <p:spPr>
            <a:xfrm>
              <a:off x="9205744" y="4044942"/>
              <a:ext cx="1996113" cy="1996113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0A3D3CD9-3B75-C1FE-8733-03C079FFE386}"/>
                </a:ext>
              </a:extLst>
            </p:cNvPr>
            <p:cNvCxnSpPr/>
            <p:nvPr/>
          </p:nvCxnSpPr>
          <p:spPr>
            <a:xfrm flipV="1">
              <a:off x="10446970" y="5985471"/>
              <a:ext cx="93751" cy="2709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30F1E6F2-1EB8-3825-414A-62DC1390AEEC}"/>
              </a:ext>
            </a:extLst>
          </p:cNvPr>
          <p:cNvCxnSpPr>
            <a:cxnSpLocks/>
          </p:cNvCxnSpPr>
          <p:nvPr/>
        </p:nvCxnSpPr>
        <p:spPr>
          <a:xfrm flipH="1">
            <a:off x="9194350" y="5535876"/>
            <a:ext cx="141886" cy="496780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B9B61594-B618-ED08-DCDD-86EF433BE85F}"/>
              </a:ext>
            </a:extLst>
          </p:cNvPr>
          <p:cNvCxnSpPr>
            <a:cxnSpLocks/>
          </p:cNvCxnSpPr>
          <p:nvPr/>
        </p:nvCxnSpPr>
        <p:spPr>
          <a:xfrm>
            <a:off x="9054921" y="5537294"/>
            <a:ext cx="141886" cy="496780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D632D74-A283-8568-1371-4C61CCB2BE4C}"/>
              </a:ext>
            </a:extLst>
          </p:cNvPr>
          <p:cNvCxnSpPr/>
          <p:nvPr/>
        </p:nvCxnSpPr>
        <p:spPr>
          <a:xfrm>
            <a:off x="9193731" y="3008473"/>
            <a:ext cx="102703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C03A4B3-009B-FCFA-C6B7-4A0BD0C426BD}"/>
              </a:ext>
            </a:extLst>
          </p:cNvPr>
          <p:cNvCxnSpPr>
            <a:cxnSpLocks/>
          </p:cNvCxnSpPr>
          <p:nvPr/>
        </p:nvCxnSpPr>
        <p:spPr>
          <a:xfrm flipV="1">
            <a:off x="10218600" y="3622445"/>
            <a:ext cx="0" cy="5192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FD9ABD33-F0CC-3349-DCD2-F4B926D73E66}"/>
              </a:ext>
            </a:extLst>
          </p:cNvPr>
          <p:cNvSpPr/>
          <p:nvPr/>
        </p:nvSpPr>
        <p:spPr>
          <a:xfrm>
            <a:off x="9667507" y="3473977"/>
            <a:ext cx="1116204" cy="128728"/>
          </a:xfrm>
          <a:custGeom>
            <a:avLst/>
            <a:gdLst>
              <a:gd name="connsiteX0" fmla="*/ 0 w 1115181"/>
              <a:gd name="connsiteY0" fmla="*/ 128209 h 135466"/>
              <a:gd name="connsiteX1" fmla="*/ 546705 w 1115181"/>
              <a:gd name="connsiteY1" fmla="*/ 0 h 135466"/>
              <a:gd name="connsiteX2" fmla="*/ 1115181 w 1115181"/>
              <a:gd name="connsiteY2" fmla="*/ 135466 h 135466"/>
              <a:gd name="connsiteX0" fmla="*/ 0 w 1115181"/>
              <a:gd name="connsiteY0" fmla="*/ 123371 h 130628"/>
              <a:gd name="connsiteX1" fmla="*/ 551543 w 1115181"/>
              <a:gd name="connsiteY1" fmla="*/ 0 h 130628"/>
              <a:gd name="connsiteX2" fmla="*/ 1115181 w 1115181"/>
              <a:gd name="connsiteY2" fmla="*/ 130628 h 130628"/>
              <a:gd name="connsiteX0" fmla="*/ 0 w 1105505"/>
              <a:gd name="connsiteY0" fmla="*/ 123371 h 125790"/>
              <a:gd name="connsiteX1" fmla="*/ 551543 w 1105505"/>
              <a:gd name="connsiteY1" fmla="*/ 0 h 125790"/>
              <a:gd name="connsiteX2" fmla="*/ 1105505 w 1105505"/>
              <a:gd name="connsiteY2" fmla="*/ 125790 h 125790"/>
              <a:gd name="connsiteX0" fmla="*/ 0 w 1090991"/>
              <a:gd name="connsiteY0" fmla="*/ 130628 h 130628"/>
              <a:gd name="connsiteX1" fmla="*/ 537029 w 1090991"/>
              <a:gd name="connsiteY1" fmla="*/ 0 h 130628"/>
              <a:gd name="connsiteX2" fmla="*/ 1090991 w 1090991"/>
              <a:gd name="connsiteY2" fmla="*/ 125790 h 130628"/>
              <a:gd name="connsiteX0" fmla="*/ 47 w 1091038"/>
              <a:gd name="connsiteY0" fmla="*/ 130628 h 130628"/>
              <a:gd name="connsiteX1" fmla="*/ 537076 w 1091038"/>
              <a:gd name="connsiteY1" fmla="*/ 0 h 130628"/>
              <a:gd name="connsiteX2" fmla="*/ 1091038 w 1091038"/>
              <a:gd name="connsiteY2" fmla="*/ 125790 h 130628"/>
              <a:gd name="connsiteX0" fmla="*/ 45 w 1110388"/>
              <a:gd name="connsiteY0" fmla="*/ 128209 h 128209"/>
              <a:gd name="connsiteX1" fmla="*/ 556426 w 1110388"/>
              <a:gd name="connsiteY1" fmla="*/ 0 h 128209"/>
              <a:gd name="connsiteX2" fmla="*/ 1110388 w 1110388"/>
              <a:gd name="connsiteY2" fmla="*/ 125790 h 128209"/>
              <a:gd name="connsiteX0" fmla="*/ 45 w 1117645"/>
              <a:gd name="connsiteY0" fmla="*/ 128209 h 128209"/>
              <a:gd name="connsiteX1" fmla="*/ 556426 w 1117645"/>
              <a:gd name="connsiteY1" fmla="*/ 0 h 128209"/>
              <a:gd name="connsiteX2" fmla="*/ 1117645 w 1117645"/>
              <a:gd name="connsiteY2" fmla="*/ 120952 h 128209"/>
              <a:gd name="connsiteX0" fmla="*/ 42 w 1117642"/>
              <a:gd name="connsiteY0" fmla="*/ 128328 h 128328"/>
              <a:gd name="connsiteX1" fmla="*/ 556423 w 1117642"/>
              <a:gd name="connsiteY1" fmla="*/ 119 h 128328"/>
              <a:gd name="connsiteX2" fmla="*/ 1117642 w 1117642"/>
              <a:gd name="connsiteY2" fmla="*/ 121071 h 128328"/>
              <a:gd name="connsiteX0" fmla="*/ 42 w 1117642"/>
              <a:gd name="connsiteY0" fmla="*/ 128473 h 128473"/>
              <a:gd name="connsiteX1" fmla="*/ 556423 w 1117642"/>
              <a:gd name="connsiteY1" fmla="*/ 264 h 128473"/>
              <a:gd name="connsiteX2" fmla="*/ 1117642 w 1117642"/>
              <a:gd name="connsiteY2" fmla="*/ 121216 h 128473"/>
              <a:gd name="connsiteX0" fmla="*/ 42 w 1117642"/>
              <a:gd name="connsiteY0" fmla="*/ 128728 h 128728"/>
              <a:gd name="connsiteX1" fmla="*/ 556423 w 1117642"/>
              <a:gd name="connsiteY1" fmla="*/ 519 h 128728"/>
              <a:gd name="connsiteX2" fmla="*/ 1117642 w 1117642"/>
              <a:gd name="connsiteY2" fmla="*/ 121471 h 128728"/>
              <a:gd name="connsiteX0" fmla="*/ 0 w 1117600"/>
              <a:gd name="connsiteY0" fmla="*/ 128728 h 128728"/>
              <a:gd name="connsiteX1" fmla="*/ 556381 w 1117600"/>
              <a:gd name="connsiteY1" fmla="*/ 519 h 128728"/>
              <a:gd name="connsiteX2" fmla="*/ 1117600 w 1117600"/>
              <a:gd name="connsiteY2" fmla="*/ 121471 h 12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128728">
                <a:moveTo>
                  <a:pt x="0" y="128728"/>
                </a:moveTo>
                <a:cubicBezTo>
                  <a:pt x="60476" y="27128"/>
                  <a:pt x="411238" y="-1900"/>
                  <a:pt x="556381" y="519"/>
                </a:cubicBezTo>
                <a:cubicBezTo>
                  <a:pt x="712006" y="-5126"/>
                  <a:pt x="1063575" y="35192"/>
                  <a:pt x="1117600" y="121471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1396542-50AA-6005-C778-DEC5FBB7CFF1}"/>
              </a:ext>
            </a:extLst>
          </p:cNvPr>
          <p:cNvCxnSpPr>
            <a:cxnSpLocks/>
          </p:cNvCxnSpPr>
          <p:nvPr/>
        </p:nvCxnSpPr>
        <p:spPr>
          <a:xfrm>
            <a:off x="10219508" y="2297651"/>
            <a:ext cx="0" cy="132479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6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：如图，截面半径为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的无限长圆柱导体，电流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沿轴线方向均匀分布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。求圆柱内外的磁感应强度分布。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blipFill>
                <a:blip r:embed="rId6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B5E0E8A-F534-91D3-1245-8369381ECFFE}"/>
              </a:ext>
            </a:extLst>
          </p:cNvPr>
          <p:cNvSpPr txBox="1"/>
          <p:nvPr/>
        </p:nvSpPr>
        <p:spPr>
          <a:xfrm>
            <a:off x="507459" y="496110"/>
            <a:ext cx="4002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磁场的安培环路定理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38E83-7BA5-E6E1-14D0-6326E2C3D447}"/>
              </a:ext>
            </a:extLst>
          </p:cNvPr>
          <p:cNvSpPr txBox="1"/>
          <p:nvPr/>
        </p:nvSpPr>
        <p:spPr>
          <a:xfrm>
            <a:off x="4509477" y="775742"/>
            <a:ext cx="2285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磁感应强度的计算（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C1361F0-7775-23F9-507A-50F4EA0F3CC2}"/>
              </a:ext>
            </a:extLst>
          </p:cNvPr>
          <p:cNvGrpSpPr/>
          <p:nvPr/>
        </p:nvGrpSpPr>
        <p:grpSpPr>
          <a:xfrm>
            <a:off x="10167340" y="2685908"/>
            <a:ext cx="573343" cy="400110"/>
            <a:chOff x="9961722" y="3804762"/>
            <a:chExt cx="573343" cy="400110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4FAF0AA-5455-4FFE-F4C7-577B7B21C223}"/>
                </a:ext>
              </a:extLst>
            </p:cNvPr>
            <p:cNvSpPr/>
            <p:nvPr/>
          </p:nvSpPr>
          <p:spPr>
            <a:xfrm>
              <a:off x="9990642" y="410446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B859B610-02E8-4C5A-7344-B5A6CD1B1E6C}"/>
                    </a:ext>
                  </a:extLst>
                </p:cNvPr>
                <p:cNvSpPr txBox="1"/>
                <p:nvPr/>
              </p:nvSpPr>
              <p:spPr>
                <a:xfrm>
                  <a:off x="9961722" y="3804762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𝑂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B859B610-02E8-4C5A-7344-B5A6CD1B1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1722" y="3804762"/>
                  <a:ext cx="573343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圆柱体 3">
            <a:extLst>
              <a:ext uri="{FF2B5EF4-FFF2-40B4-BE49-F238E27FC236}">
                <a16:creationId xmlns:a16="http://schemas.microsoft.com/office/drawing/2014/main" id="{B7D2FD75-44C2-D259-EF46-40D7A6317300}"/>
              </a:ext>
            </a:extLst>
          </p:cNvPr>
          <p:cNvSpPr/>
          <p:nvPr/>
        </p:nvSpPr>
        <p:spPr>
          <a:xfrm>
            <a:off x="9663203" y="2171913"/>
            <a:ext cx="1121080" cy="1549283"/>
          </a:xfrm>
          <a:prstGeom prst="can">
            <a:avLst/>
          </a:prstGeom>
          <a:solidFill>
            <a:schemeClr val="accent5">
              <a:lumMod val="40000"/>
              <a:lumOff val="60000"/>
              <a:alpha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A896256-8122-FA7E-D2C9-888BCA3D0123}"/>
              </a:ext>
            </a:extLst>
          </p:cNvPr>
          <p:cNvGrpSpPr/>
          <p:nvPr/>
        </p:nvGrpSpPr>
        <p:grpSpPr>
          <a:xfrm>
            <a:off x="10160300" y="1689839"/>
            <a:ext cx="573343" cy="607812"/>
            <a:chOff x="8599147" y="3212912"/>
            <a:chExt cx="573343" cy="607812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A3F7980-2ED2-7897-6022-0F3577968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8355" y="3415379"/>
              <a:ext cx="0" cy="4053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5AF5309-3423-7757-A6B0-3F58B4862068}"/>
                    </a:ext>
                  </a:extLst>
                </p:cNvPr>
                <p:cNvSpPr txBox="1"/>
                <p:nvPr/>
              </p:nvSpPr>
              <p:spPr>
                <a:xfrm>
                  <a:off x="8599147" y="3212912"/>
                  <a:ext cx="57334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85AF5309-3423-7757-A6B0-3F58B48620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9147" y="3212912"/>
                  <a:ext cx="573343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06DF439-EA33-DA87-8A23-E5279E519360}"/>
              </a:ext>
            </a:extLst>
          </p:cNvPr>
          <p:cNvGrpSpPr/>
          <p:nvPr/>
        </p:nvGrpSpPr>
        <p:grpSpPr>
          <a:xfrm>
            <a:off x="11045419" y="1555210"/>
            <a:ext cx="529577" cy="967631"/>
            <a:chOff x="7090732" y="2100080"/>
            <a:chExt cx="529577" cy="96763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BB0D5C2-4955-716F-F2BE-7DC085F7E02E}"/>
                </a:ext>
              </a:extLst>
            </p:cNvPr>
            <p:cNvGrpSpPr/>
            <p:nvPr/>
          </p:nvGrpSpPr>
          <p:grpSpPr>
            <a:xfrm>
              <a:off x="7090732" y="2100080"/>
              <a:ext cx="529577" cy="717986"/>
              <a:chOff x="7016430" y="2334764"/>
              <a:chExt cx="529577" cy="717986"/>
            </a:xfrm>
          </p:grpSpPr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B23327F7-6BC7-6E2D-2632-50ED71416BFE}"/>
                  </a:ext>
                </a:extLst>
              </p:cNvPr>
              <p:cNvSpPr/>
              <p:nvPr/>
            </p:nvSpPr>
            <p:spPr>
              <a:xfrm rot="1274381">
                <a:off x="7039812" y="270564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5A44CBDB-F497-4D9F-5099-DFCF47E895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660488"/>
                <a:ext cx="299556" cy="140316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F5FB1730-E02B-D438-A86A-AED7BC259F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299556" cy="108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564A54F1-BD9F-13DF-BB0A-C7A00775A4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EA6E45C9-9D24-65FC-8F2E-EE2C35209A96}"/>
                      </a:ext>
                    </a:extLst>
                  </p:cNvPr>
                  <p:cNvSpPr txBox="1"/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EA6E45C9-9D24-65FC-8F2E-EE2C35209A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EA6FDCFF-90B3-E0B7-4B10-D91E6D56AD73}"/>
                      </a:ext>
                    </a:extLst>
                  </p:cNvPr>
                  <p:cNvSpPr txBox="1"/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EA6FDCFF-90B3-E0B7-4B10-D91E6D56A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8000" r="-20000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033D0B67-39DD-AB81-DC10-FA52D53C0F94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033D0B67-39DD-AB81-DC10-FA52D53C0F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7391" r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42931137-B804-F8D3-B746-DDD02BA913B8}"/>
                    </a:ext>
                  </a:extLst>
                </p:cNvPr>
                <p:cNvSpPr txBox="1"/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42931137-B804-F8D3-B746-DDD02BA91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00869351-2D56-048C-9E4B-A425EEEF6FBC}"/>
              </a:ext>
            </a:extLst>
          </p:cNvPr>
          <p:cNvSpPr/>
          <p:nvPr/>
        </p:nvSpPr>
        <p:spPr>
          <a:xfrm>
            <a:off x="9661116" y="4483347"/>
            <a:ext cx="1119306" cy="111930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9D33ADE-D604-0F06-4EE1-A55925CAF1AE}"/>
              </a:ext>
            </a:extLst>
          </p:cNvPr>
          <p:cNvGrpSpPr/>
          <p:nvPr/>
        </p:nvGrpSpPr>
        <p:grpSpPr>
          <a:xfrm>
            <a:off x="10888437" y="3970341"/>
            <a:ext cx="807913" cy="1026011"/>
            <a:chOff x="6345823" y="4628456"/>
            <a:chExt cx="865739" cy="935026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8CEAB4D-7C07-6225-A03B-68909957B80B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6A5EF03-7562-366E-9EBB-5AF8D3D3C2AC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06A0482A-5BBE-D984-ED84-80CB6CDD6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6A47DB6A-A968-ADC8-A1BB-927051B21C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E786FAD6-32DF-8D80-5CCB-7C500F384BCE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E786FAD6-32DF-8D80-5CCB-7C500F384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739" r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5FD1372D-5593-B2BD-1B68-83E3B59C21FA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5FD1372D-5593-B2BD-1B68-83E3B59C2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34783" r="-26087" b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FFDB2613-5699-A692-1219-C30720A3EB1C}"/>
                    </a:ext>
                  </a:extLst>
                </p:cNvPr>
                <p:cNvSpPr txBox="1"/>
                <p:nvPr/>
              </p:nvSpPr>
              <p:spPr>
                <a:xfrm>
                  <a:off x="6345823" y="5219890"/>
                  <a:ext cx="865739" cy="3435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altLang="zh-CN" sz="1400" b="0" dirty="0"/>
                </a:p>
                <a:p>
                  <a:r>
                    <a: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（俯视方向）</a:t>
                  </a: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FFDB2613-5699-A692-1219-C30720A3E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823" y="5219890"/>
                  <a:ext cx="865739" cy="343592"/>
                </a:xfrm>
                <a:prstGeom prst="rect">
                  <a:avLst/>
                </a:prstGeom>
                <a:blipFill>
                  <a:blip r:embed="rId15"/>
                  <a:stretch>
                    <a:fillRect l="-9774" r="-9023" b="-2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3EBA304-25D9-A4C1-5725-9F5FDC8F6B2D}"/>
              </a:ext>
            </a:extLst>
          </p:cNvPr>
          <p:cNvGrpSpPr/>
          <p:nvPr/>
        </p:nvGrpSpPr>
        <p:grpSpPr>
          <a:xfrm>
            <a:off x="8675021" y="2685908"/>
            <a:ext cx="573343" cy="400110"/>
            <a:chOff x="9494791" y="3804762"/>
            <a:chExt cx="573343" cy="40011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4483DA0-932A-32F6-27DC-56F7396EFBE7}"/>
                </a:ext>
              </a:extLst>
            </p:cNvPr>
            <p:cNvSpPr/>
            <p:nvPr/>
          </p:nvSpPr>
          <p:spPr>
            <a:xfrm>
              <a:off x="9990642" y="410446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8112BF9-5A13-F275-4C41-B388BA29076D}"/>
                    </a:ext>
                  </a:extLst>
                </p:cNvPr>
                <p:cNvSpPr txBox="1"/>
                <p:nvPr/>
              </p:nvSpPr>
              <p:spPr>
                <a:xfrm>
                  <a:off x="9494791" y="3804762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8112BF9-5A13-F275-4C41-B388BA290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791" y="3804762"/>
                  <a:ext cx="573343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椭圆 85">
            <a:extLst>
              <a:ext uri="{FF2B5EF4-FFF2-40B4-BE49-F238E27FC236}">
                <a16:creationId xmlns:a16="http://schemas.microsoft.com/office/drawing/2014/main" id="{3F744DED-A0D0-A9C0-3016-8DD67FF33597}"/>
              </a:ext>
            </a:extLst>
          </p:cNvPr>
          <p:cNvSpPr/>
          <p:nvPr/>
        </p:nvSpPr>
        <p:spPr>
          <a:xfrm>
            <a:off x="10191406" y="502014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7F3C6B7-C4DE-D4B3-9D04-5C6242BDD5EB}"/>
              </a:ext>
            </a:extLst>
          </p:cNvPr>
          <p:cNvGrpSpPr/>
          <p:nvPr/>
        </p:nvGrpSpPr>
        <p:grpSpPr>
          <a:xfrm rot="9058595" flipH="1">
            <a:off x="9178465" y="5110047"/>
            <a:ext cx="144117" cy="76059"/>
            <a:chOff x="9967672" y="3704104"/>
            <a:chExt cx="180634" cy="95331"/>
          </a:xfrm>
        </p:grpSpPr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3432E219-07E0-82B0-BF8E-D7BA60659E2C}"/>
                </a:ext>
              </a:extLst>
            </p:cNvPr>
            <p:cNvCxnSpPr/>
            <p:nvPr/>
          </p:nvCxnSpPr>
          <p:spPr>
            <a:xfrm flipV="1">
              <a:off x="9967672" y="3704104"/>
              <a:ext cx="95331" cy="95331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  <a:alpha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0394F346-2A65-903D-537B-C6DB825E0711}"/>
                </a:ext>
              </a:extLst>
            </p:cNvPr>
            <p:cNvCxnSpPr>
              <a:cxnSpLocks/>
            </p:cNvCxnSpPr>
            <p:nvPr/>
          </p:nvCxnSpPr>
          <p:spPr>
            <a:xfrm>
              <a:off x="10060664" y="3704200"/>
              <a:ext cx="87642" cy="87642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  <a:alpha val="6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B423BBE4-CFFA-CF41-9965-BD8CCDA70E3C}"/>
              </a:ext>
            </a:extLst>
          </p:cNvPr>
          <p:cNvCxnSpPr>
            <a:cxnSpLocks/>
          </p:cNvCxnSpPr>
          <p:nvPr/>
        </p:nvCxnSpPr>
        <p:spPr>
          <a:xfrm flipH="1">
            <a:off x="9053107" y="5048321"/>
            <a:ext cx="141886" cy="496780"/>
          </a:xfrm>
          <a:prstGeom prst="straightConnector1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10842E70-9F67-361E-EB25-EAC5F5E0257E}"/>
              </a:ext>
            </a:extLst>
          </p:cNvPr>
          <p:cNvCxnSpPr>
            <a:cxnSpLocks/>
            <a:endCxn id="90" idx="2"/>
          </p:cNvCxnSpPr>
          <p:nvPr/>
        </p:nvCxnSpPr>
        <p:spPr>
          <a:xfrm flipH="1" flipV="1">
            <a:off x="9171718" y="5046768"/>
            <a:ext cx="1049050" cy="291863"/>
          </a:xfrm>
          <a:prstGeom prst="straightConnector1">
            <a:avLst/>
          </a:prstGeom>
          <a:ln w="19050">
            <a:solidFill>
              <a:srgbClr val="DD9D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278336A5-AE0F-0A4A-BD0A-716A7969F33A}"/>
              </a:ext>
            </a:extLst>
          </p:cNvPr>
          <p:cNvCxnSpPr>
            <a:cxnSpLocks/>
            <a:endCxn id="90" idx="2"/>
          </p:cNvCxnSpPr>
          <p:nvPr/>
        </p:nvCxnSpPr>
        <p:spPr>
          <a:xfrm flipH="1">
            <a:off x="9171718" y="4760207"/>
            <a:ext cx="1049050" cy="286561"/>
          </a:xfrm>
          <a:prstGeom prst="straightConnector1">
            <a:avLst/>
          </a:prstGeom>
          <a:ln w="19050">
            <a:solidFill>
              <a:srgbClr val="BF51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96F657AD-782E-6BFA-A2FD-9191A400CBAB}"/>
              </a:ext>
            </a:extLst>
          </p:cNvPr>
          <p:cNvCxnSpPr>
            <a:cxnSpLocks/>
          </p:cNvCxnSpPr>
          <p:nvPr/>
        </p:nvCxnSpPr>
        <p:spPr>
          <a:xfrm>
            <a:off x="9190982" y="5042999"/>
            <a:ext cx="141886" cy="49678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B5140039-FEE8-FF8B-2AEB-F9B5B081F734}"/>
              </a:ext>
            </a:extLst>
          </p:cNvPr>
          <p:cNvGrpSpPr/>
          <p:nvPr/>
        </p:nvGrpSpPr>
        <p:grpSpPr>
          <a:xfrm rot="7141405">
            <a:off x="9221704" y="5058884"/>
            <a:ext cx="144117" cy="76059"/>
            <a:chOff x="9967672" y="3704104"/>
            <a:chExt cx="180634" cy="95331"/>
          </a:xfrm>
        </p:grpSpPr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9964DEEC-4841-F2CB-1FE6-97D84AC8219A}"/>
                </a:ext>
              </a:extLst>
            </p:cNvPr>
            <p:cNvCxnSpPr/>
            <p:nvPr/>
          </p:nvCxnSpPr>
          <p:spPr>
            <a:xfrm flipV="1">
              <a:off x="9967672" y="3704104"/>
              <a:ext cx="95331" cy="95331"/>
            </a:xfrm>
            <a:prstGeom prst="line">
              <a:avLst/>
            </a:prstGeom>
            <a:ln w="127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172F3C05-1C17-905B-C24D-18A307B8346C}"/>
                </a:ext>
              </a:extLst>
            </p:cNvPr>
            <p:cNvCxnSpPr>
              <a:cxnSpLocks/>
            </p:cNvCxnSpPr>
            <p:nvPr/>
          </p:nvCxnSpPr>
          <p:spPr>
            <a:xfrm>
              <a:off x="10060664" y="3704200"/>
              <a:ext cx="87642" cy="87642"/>
            </a:xfrm>
            <a:prstGeom prst="line">
              <a:avLst/>
            </a:prstGeom>
            <a:ln w="127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87D9AA9B-F8C9-386E-9F2A-3A848F53A041}"/>
              </a:ext>
            </a:extLst>
          </p:cNvPr>
          <p:cNvCxnSpPr/>
          <p:nvPr/>
        </p:nvCxnSpPr>
        <p:spPr>
          <a:xfrm>
            <a:off x="9193731" y="5045214"/>
            <a:ext cx="102703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9FE50D02-A991-3451-225F-F261E905023F}"/>
                  </a:ext>
                </a:extLst>
              </p:cNvPr>
              <p:cNvSpPr txBox="1"/>
              <p:nvPr/>
            </p:nvSpPr>
            <p:spPr>
              <a:xfrm>
                <a:off x="10153249" y="4842944"/>
                <a:ext cx="5733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𝑂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9FE50D02-A991-3451-225F-F261E9050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249" y="4842944"/>
                <a:ext cx="573343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图片 96">
            <a:extLst>
              <a:ext uri="{FF2B5EF4-FFF2-40B4-BE49-F238E27FC236}">
                <a16:creationId xmlns:a16="http://schemas.microsoft.com/office/drawing/2014/main" id="{A9278EA9-8235-60D4-2A81-35158348DF73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53114" y="4641454"/>
            <a:ext cx="335309" cy="274344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7EE4B874-7C7A-31FA-E33E-AFAA51897FB1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10046610" y="5183699"/>
            <a:ext cx="335309" cy="274344"/>
          </a:xfrm>
          <a:prstGeom prst="rect">
            <a:avLst/>
          </a:prstGeom>
        </p:spPr>
      </p:pic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8E22A2EF-190A-DA51-7EEC-4399AAA93F5F}"/>
              </a:ext>
            </a:extLst>
          </p:cNvPr>
          <p:cNvCxnSpPr>
            <a:cxnSpLocks/>
          </p:cNvCxnSpPr>
          <p:nvPr/>
        </p:nvCxnSpPr>
        <p:spPr>
          <a:xfrm flipH="1">
            <a:off x="9192796" y="5023908"/>
            <a:ext cx="1782" cy="10087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0206FDF-BE48-55C4-CA0E-7BD50F4E1F08}"/>
              </a:ext>
            </a:extLst>
          </p:cNvPr>
          <p:cNvGrpSpPr/>
          <p:nvPr/>
        </p:nvGrpSpPr>
        <p:grpSpPr>
          <a:xfrm>
            <a:off x="8596190" y="4842944"/>
            <a:ext cx="621247" cy="400110"/>
            <a:chOff x="9415114" y="3923504"/>
            <a:chExt cx="621247" cy="400110"/>
          </a:xfrm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EB72FA9E-568D-F9F1-5D15-6C1A50DD69ED}"/>
                </a:ext>
              </a:extLst>
            </p:cNvPr>
            <p:cNvSpPr/>
            <p:nvPr/>
          </p:nvSpPr>
          <p:spPr>
            <a:xfrm>
              <a:off x="9990642" y="410446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A1E4A26F-CD9A-F348-6E04-E0BC7A99E49A}"/>
                    </a:ext>
                  </a:extLst>
                </p:cNvPr>
                <p:cNvSpPr txBox="1"/>
                <p:nvPr/>
              </p:nvSpPr>
              <p:spPr>
                <a:xfrm>
                  <a:off x="9415114" y="3923504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A1E4A26F-CD9A-F348-6E04-E0BC7A99E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5114" y="3923504"/>
                  <a:ext cx="573343" cy="4001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E320E086-5F46-4BE8-676D-EFCAB6304CA9}"/>
                  </a:ext>
                </a:extLst>
              </p:cNvPr>
              <p:cNvSpPr txBox="1"/>
              <p:nvPr/>
            </p:nvSpPr>
            <p:spPr>
              <a:xfrm>
                <a:off x="10231389" y="4586029"/>
                <a:ext cx="5076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BF5108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BF510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BF5108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BF510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600" b="0" dirty="0">
                  <a:solidFill>
                    <a:srgbClr val="BF5108"/>
                  </a:solidFill>
                </a:endParaRPr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E320E086-5F46-4BE8-676D-EFCAB6304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389" y="4586029"/>
                <a:ext cx="507696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95CF6251-0E49-7C6B-219C-8B58B7E31B79}"/>
                  </a:ext>
                </a:extLst>
              </p:cNvPr>
              <p:cNvSpPr txBox="1"/>
              <p:nvPr/>
            </p:nvSpPr>
            <p:spPr>
              <a:xfrm>
                <a:off x="10232987" y="5151594"/>
                <a:ext cx="5076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DD9D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DD9D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DD9D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DD9D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1600" b="0" dirty="0">
                  <a:solidFill>
                    <a:srgbClr val="DD9D00"/>
                  </a:solidFill>
                </a:endParaRPr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95CF6251-0E49-7C6B-219C-8B58B7E3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2987" y="5151594"/>
                <a:ext cx="507696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E78060B4-5DAC-C015-5724-79906167D415}"/>
                  </a:ext>
                </a:extLst>
              </p:cNvPr>
              <p:cNvSpPr txBox="1"/>
              <p:nvPr/>
            </p:nvSpPr>
            <p:spPr>
              <a:xfrm>
                <a:off x="9248364" y="5545099"/>
                <a:ext cx="5076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BF5108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BF510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BF5108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BF510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600" b="0" dirty="0">
                  <a:solidFill>
                    <a:srgbClr val="BF5108"/>
                  </a:solidFill>
                </a:endParaRPr>
              </a:p>
            </p:txBody>
          </p:sp>
        </mc:Choice>
        <mc:Fallback xmlns=""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E78060B4-5DAC-C015-5724-79906167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364" y="5545099"/>
                <a:ext cx="507696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83685F23-54DF-26BC-9DB7-F5D9270E424A}"/>
                  </a:ext>
                </a:extLst>
              </p:cNvPr>
              <p:cNvSpPr txBox="1"/>
              <p:nvPr/>
            </p:nvSpPr>
            <p:spPr>
              <a:xfrm>
                <a:off x="8638633" y="5528282"/>
                <a:ext cx="5076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DD9D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DD9D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DD9D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DD9D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1600" b="0" dirty="0">
                  <a:solidFill>
                    <a:srgbClr val="DD9D00"/>
                  </a:solidFill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83685F23-54DF-26BC-9DB7-F5D9270E4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633" y="5528282"/>
                <a:ext cx="507696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4EBD3DDA-30B0-A576-F3ED-FFFA0F60289D}"/>
                  </a:ext>
                </a:extLst>
              </p:cNvPr>
              <p:cNvSpPr txBox="1"/>
              <p:nvPr/>
            </p:nvSpPr>
            <p:spPr>
              <a:xfrm>
                <a:off x="8948430" y="6075911"/>
                <a:ext cx="5076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CN" sz="16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4EBD3DDA-30B0-A576-F3ED-FFFA0F602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30" y="6075911"/>
                <a:ext cx="507696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5" name="3D 模型 154" descr="Male Hand Posing">
                <a:extLst>
                  <a:ext uri="{FF2B5EF4-FFF2-40B4-BE49-F238E27FC236}">
                    <a16:creationId xmlns:a16="http://schemas.microsoft.com/office/drawing/2014/main" id="{64DAC117-502E-232A-3689-A724FD6938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8561900"/>
                  </p:ext>
                </p:extLst>
              </p:nvPr>
            </p:nvGraphicFramePr>
            <p:xfrm rot="16200000" flipH="1">
              <a:off x="6197058" y="3843669"/>
              <a:ext cx="1361200" cy="2305362"/>
            </p:xfrm>
            <a:graphic>
              <a:graphicData uri="http://schemas.microsoft.com/office/drawing/2017/model3d">
                <am3d:model3d r:embed="rId25">
                  <am3d:spPr>
                    <a:xfrm rot="16200000" flipH="1">
                      <a:off x="0" y="0"/>
                      <a:ext cx="1361200" cy="230536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91714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051243" d="1000000"/>
                    <am3d:preTrans dx="-546055" dy="-14623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3965" ay="-4786338" az="665623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27890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5" name="3D 模型 154" descr="Male Hand Posing">
                <a:extLst>
                  <a:ext uri="{FF2B5EF4-FFF2-40B4-BE49-F238E27FC236}">
                    <a16:creationId xmlns:a16="http://schemas.microsoft.com/office/drawing/2014/main" id="{64DAC117-502E-232A-3689-A724FD693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16200000" flipH="1">
                <a:off x="6197058" y="3843669"/>
                <a:ext cx="1361200" cy="230536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296AF9C2-CC19-A094-1099-4C324AD190E5}"/>
                  </a:ext>
                </a:extLst>
              </p:cNvPr>
              <p:cNvSpPr txBox="1"/>
              <p:nvPr/>
            </p:nvSpPr>
            <p:spPr>
              <a:xfrm>
                <a:off x="9305721" y="4607381"/>
                <a:ext cx="5076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400" b="0" i="1" smtClean="0">
                              <a:solidFill>
                                <a:srgbClr val="BF5108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BF510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BF5108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BF510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1400" b="0" dirty="0">
                  <a:solidFill>
                    <a:srgbClr val="BF5108"/>
                  </a:solidFill>
                </a:endParaRPr>
              </a:p>
            </p:txBody>
          </p:sp>
        </mc:Choice>
        <mc:Fallback xmlns=""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296AF9C2-CC19-A094-1099-4C324AD19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721" y="4607381"/>
                <a:ext cx="507696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4A13A6CF-9CDD-EC3F-27BC-4C29A482F8A1}"/>
                  </a:ext>
                </a:extLst>
              </p:cNvPr>
              <p:cNvSpPr txBox="1"/>
              <p:nvPr/>
            </p:nvSpPr>
            <p:spPr>
              <a:xfrm>
                <a:off x="9305721" y="5153331"/>
                <a:ext cx="5076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400" b="0" i="1" smtClean="0">
                              <a:solidFill>
                                <a:srgbClr val="DD9D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DD9D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DD9D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DD9D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1400" b="0" dirty="0">
                  <a:solidFill>
                    <a:srgbClr val="DD9D00"/>
                  </a:solidFill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4A13A6CF-9CDD-EC3F-27BC-4C29A482F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721" y="5153331"/>
                <a:ext cx="507696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72765FD-7F18-AE74-DF99-100726EB8A89}"/>
              </a:ext>
            </a:extLst>
          </p:cNvPr>
          <p:cNvCxnSpPr>
            <a:cxnSpLocks/>
          </p:cNvCxnSpPr>
          <p:nvPr/>
        </p:nvCxnSpPr>
        <p:spPr>
          <a:xfrm flipH="1">
            <a:off x="6101945" y="4835685"/>
            <a:ext cx="566184" cy="157531"/>
          </a:xfrm>
          <a:prstGeom prst="straightConnector1">
            <a:avLst/>
          </a:prstGeom>
          <a:ln w="19050">
            <a:solidFill>
              <a:srgbClr val="BF510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5803343-A50E-94DC-496E-6554BE43615B}"/>
              </a:ext>
            </a:extLst>
          </p:cNvPr>
          <p:cNvGrpSpPr/>
          <p:nvPr/>
        </p:nvGrpSpPr>
        <p:grpSpPr>
          <a:xfrm>
            <a:off x="6503425" y="4888495"/>
            <a:ext cx="734636" cy="338554"/>
            <a:chOff x="8157845" y="3433429"/>
            <a:chExt cx="734636" cy="33855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8D65218-C42D-58A9-BE03-ACD63A899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57845" y="3485273"/>
              <a:ext cx="335309" cy="27434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5D0BFBF-E989-DC37-E935-05FD63A4E619}"/>
                    </a:ext>
                  </a:extLst>
                </p:cNvPr>
                <p:cNvSpPr txBox="1"/>
                <p:nvPr/>
              </p:nvSpPr>
              <p:spPr>
                <a:xfrm>
                  <a:off x="8384785" y="3433429"/>
                  <a:ext cx="50769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BF5108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BF510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BF5108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BF510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1600" b="0" dirty="0">
                    <a:solidFill>
                      <a:srgbClr val="BF5108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05D0BFBF-E989-DC37-E935-05FD63A4E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785" y="3433429"/>
                  <a:ext cx="507696" cy="3385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54C689-1EFF-E003-6284-046F2D2556BE}"/>
                  </a:ext>
                </a:extLst>
              </p:cNvPr>
              <p:cNvSpPr txBox="1"/>
              <p:nvPr/>
            </p:nvSpPr>
            <p:spPr>
              <a:xfrm>
                <a:off x="6573790" y="4646661"/>
                <a:ext cx="5076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400" b="0" i="1" smtClean="0">
                              <a:solidFill>
                                <a:srgbClr val="BF5108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BF510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BF5108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BF510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1400" b="0" dirty="0">
                  <a:solidFill>
                    <a:srgbClr val="BF5108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54C689-1EFF-E003-6284-046F2D25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90" y="4646661"/>
                <a:ext cx="507696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B0FD884-C76B-7092-63DD-2FAE25A32840}"/>
                  </a:ext>
                </a:extLst>
              </p:cNvPr>
              <p:cNvSpPr txBox="1"/>
              <p:nvPr/>
            </p:nvSpPr>
            <p:spPr>
              <a:xfrm>
                <a:off x="8948430" y="6075911"/>
                <a:ext cx="5076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CN" sz="16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B0FD884-C76B-7092-63DD-2FAE25A32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30" y="6075911"/>
                <a:ext cx="507696" cy="3385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0007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60" presetClass="entr" presetSubtype="2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0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7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1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7" presetClass="emph" presetSubtype="204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12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" presetClass="path" presetSubtype="0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C 0.01797 7.40741E-7 0.03281 0.01829 0.03281 0.04074 C 0.03281 0.06319 0.01797 0.08171 -8.33333E-7 0.08171 C -0.0181 0.08171 -0.03242 0.06319 -0.03242 0.04074 C -0.03242 0.01829 -0.0181 7.40741E-7 -8.33333E-7 7.40741E-7 Z " pathEditMode="relative" rAng="0" ptsTypes="AAAAA">
                                      <p:cBhvr>
                                        <p:cTn id="261" dur="5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074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1" presetClass="path" presetSubtype="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44444E-6 C 0.0181 -4.44444E-6 0.03307 -0.01851 0.03307 -0.04097 C 0.03307 -0.06388 0.0181 -0.08194 -0.00013 -0.08194 C -0.01836 -0.08194 -0.03281 -0.06388 -0.03281 -0.04097 C -0.03281 -0.01851 -0.01836 -4.44444E-6 -0.00013 -4.44444E-6 Z " pathEditMode="relative" rAng="0" ptsTypes="AAAAA">
                                      <p:cBhvr>
                                        <p:cTn id="263" dur="500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0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00"/>
                            </p:stCondLst>
                            <p:childTnLst>
                              <p:par>
                                <p:cTn id="2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uiExpand="1" build="p"/>
      <p:bldP spid="5" grpId="0" animBg="1"/>
      <p:bldP spid="5" grpId="1" animBg="1"/>
      <p:bldP spid="26" grpId="0" animBg="1"/>
      <p:bldP spid="21" grpId="0"/>
      <p:bldP spid="4" grpId="0" animBg="1"/>
      <p:bldP spid="43" grpId="0" animBg="1"/>
      <p:bldP spid="86" grpId="0" animBg="1"/>
      <p:bldP spid="95" grpId="0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156" grpId="0"/>
      <p:bldP spid="156" grpId="1"/>
      <p:bldP spid="157" grpId="0"/>
      <p:bldP spid="157" grpId="1"/>
      <p:bldP spid="15" grpId="0"/>
      <p:bldP spid="15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DE944F8-CC8E-E04D-FD4F-61597BB15B93}"/>
              </a:ext>
            </a:extLst>
          </p:cNvPr>
          <p:cNvSpPr/>
          <p:nvPr/>
        </p:nvSpPr>
        <p:spPr>
          <a:xfrm>
            <a:off x="8311237" y="3808019"/>
            <a:ext cx="1024127" cy="1932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E5BDCE3-FF06-1075-77CF-38D01B8561B7}"/>
              </a:ext>
            </a:extLst>
          </p:cNvPr>
          <p:cNvGrpSpPr/>
          <p:nvPr/>
        </p:nvGrpSpPr>
        <p:grpSpPr>
          <a:xfrm>
            <a:off x="6794970" y="2588244"/>
            <a:ext cx="4041012" cy="254356"/>
            <a:chOff x="6794970" y="2877169"/>
            <a:chExt cx="4041012" cy="254356"/>
          </a:xfrm>
        </p:grpSpPr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88AA6C5C-03A2-6A26-41C4-4C40A02A481D}"/>
                </a:ext>
              </a:extLst>
            </p:cNvPr>
            <p:cNvCxnSpPr/>
            <p:nvPr/>
          </p:nvCxnSpPr>
          <p:spPr>
            <a:xfrm>
              <a:off x="6794970" y="2877169"/>
              <a:ext cx="4030905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C231F4B9-2EB4-7DBA-8AF7-1B1FB2E7D417}"/>
                    </a:ext>
                  </a:extLst>
                </p:cNvPr>
                <p:cNvSpPr txBox="1"/>
                <p:nvPr/>
              </p:nvSpPr>
              <p:spPr>
                <a:xfrm>
                  <a:off x="10684659" y="2916081"/>
                  <a:ext cx="15132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C231F4B9-2EB4-7DBA-8AF7-1B1FB2E7D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4659" y="2916081"/>
                  <a:ext cx="151323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6000" r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6D29E152-91DB-6690-C90C-61C6A48C0E38}"/>
              </a:ext>
            </a:extLst>
          </p:cNvPr>
          <p:cNvGrpSpPr/>
          <p:nvPr/>
        </p:nvGrpSpPr>
        <p:grpSpPr>
          <a:xfrm>
            <a:off x="8687438" y="2408957"/>
            <a:ext cx="573343" cy="444027"/>
            <a:chOff x="9877638" y="4104468"/>
            <a:chExt cx="573343" cy="444027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774BE83-3220-333F-5211-5A64BC8A6504}"/>
                </a:ext>
              </a:extLst>
            </p:cNvPr>
            <p:cNvSpPr/>
            <p:nvPr/>
          </p:nvSpPr>
          <p:spPr>
            <a:xfrm>
              <a:off x="9990642" y="410446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03AE863-8A82-782F-34AF-A8F8531FA155}"/>
                    </a:ext>
                  </a:extLst>
                </p:cNvPr>
                <p:cNvSpPr txBox="1"/>
                <p:nvPr/>
              </p:nvSpPr>
              <p:spPr>
                <a:xfrm>
                  <a:off x="9877638" y="4148385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803AE863-8A82-782F-34AF-A8F8531FA1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7638" y="4148385"/>
                  <a:ext cx="573343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7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：如图，无限长直载流螺线管的半径为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，单位长度上有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匝线圈，通有大小为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的电流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。求其内外的磁感应强度分布。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blipFill>
                <a:blip r:embed="rId7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9" y="3320207"/>
                <a:ext cx="5932138" cy="264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解：选取如图的矩形为</a:t>
                </a:r>
                <a:r>
                  <a:rPr lang="zh-CN" altLang="en-US" sz="1600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积分回路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，其长为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，宽为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回路包围的电流（以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⨀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为正方向）为：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b="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回路上的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环量：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∮"/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</m:oMath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          =</m:t>
                    </m:r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由安培环路定理，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·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3320207"/>
                <a:ext cx="5932138" cy="2645532"/>
              </a:xfrm>
              <a:prstGeom prst="rect">
                <a:avLst/>
              </a:prstGeom>
              <a:blipFill>
                <a:blip r:embed="rId8"/>
                <a:stretch>
                  <a:fillRect l="-514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B851B2B-1C92-6E79-D1B9-295DE9146E84}"/>
              </a:ext>
            </a:extLst>
          </p:cNvPr>
          <p:cNvSpPr txBox="1"/>
          <p:nvPr/>
        </p:nvSpPr>
        <p:spPr>
          <a:xfrm>
            <a:off x="507459" y="496110"/>
            <a:ext cx="4002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磁场的安培环路定理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9F142-9372-5E53-56FA-F601E5B75B1A}"/>
              </a:ext>
            </a:extLst>
          </p:cNvPr>
          <p:cNvSpPr txBox="1"/>
          <p:nvPr/>
        </p:nvSpPr>
        <p:spPr>
          <a:xfrm>
            <a:off x="4509477" y="775742"/>
            <a:ext cx="2285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磁感应强度的计算（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1481A6-2B7A-B634-9938-043998479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48" y="1801812"/>
            <a:ext cx="3473450" cy="1736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6912C1-DB74-1324-BA95-27B86DCAD4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932386" y="3601805"/>
            <a:ext cx="3695754" cy="184787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077A41A-2CA1-F458-AD9B-E4862E348864}"/>
              </a:ext>
            </a:extLst>
          </p:cNvPr>
          <p:cNvGrpSpPr/>
          <p:nvPr/>
        </p:nvGrpSpPr>
        <p:grpSpPr>
          <a:xfrm>
            <a:off x="10950305" y="2157168"/>
            <a:ext cx="673260" cy="1026011"/>
            <a:chOff x="6412126" y="4628456"/>
            <a:chExt cx="721449" cy="93502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736B0FE-03D0-D1F4-7B03-AD390B2C6EAD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973200F-916F-3ED2-75D1-4B035965D2E7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D7FEC35A-4900-023C-27BD-8709B439C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04C409D6-36E6-C5E6-DABE-01E6F11D6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45E6678E-FA71-1D80-73A3-751CDDAFC27E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45E6678E-FA71-1D80-73A3-751CDDAFC2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1739" r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F0EE3C4-010C-2CCB-8370-C23063775F31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F0EE3C4-010C-2CCB-8370-C23063775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34783" r="-26087" b="-1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E058A703-F20E-C5F8-E95A-8252FE17E40F}"/>
                    </a:ext>
                  </a:extLst>
                </p:cNvPr>
                <p:cNvSpPr txBox="1"/>
                <p:nvPr/>
              </p:nvSpPr>
              <p:spPr>
                <a:xfrm>
                  <a:off x="6412126" y="5219890"/>
                  <a:ext cx="721449" cy="3435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altLang="zh-CN" sz="1400" b="0" dirty="0"/>
                </a:p>
                <a:p>
                  <a:r>
                    <a: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（正视图）</a:t>
                  </a: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E058A703-F20E-C5F8-E95A-8252FE17E4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126" y="5219890"/>
                  <a:ext cx="721449" cy="343592"/>
                </a:xfrm>
                <a:prstGeom prst="rect">
                  <a:avLst/>
                </a:prstGeom>
                <a:blipFill>
                  <a:blip r:embed="rId13"/>
                  <a:stretch>
                    <a:fillRect l="-11712" r="-10811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7576AE7-A599-B18C-4712-3984553E7123}"/>
              </a:ext>
            </a:extLst>
          </p:cNvPr>
          <p:cNvGrpSpPr/>
          <p:nvPr/>
        </p:nvGrpSpPr>
        <p:grpSpPr>
          <a:xfrm>
            <a:off x="10825875" y="4023028"/>
            <a:ext cx="942566" cy="1026011"/>
            <a:chOff x="6302112" y="4628456"/>
            <a:chExt cx="1010031" cy="93502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873B039-48F0-9B5E-8ED5-218BF192D791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F64754D-25F3-A230-3166-D62464C5E58A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A21963E8-4BD2-1A40-9248-D5E7CE5EA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E2CED671-F902-FE62-7772-9B95F580C8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F1CCA0D5-ABA3-80F0-54FA-1D0306C142F1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F1CCA0D5-ABA3-80F0-54FA-1D0306C142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6667" r="-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1233D1E-DA11-53E5-2FE3-CC4D35089FBF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21233D1E-DA11-53E5-2FE3-CC4D35089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9167" r="-25000" b="-1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07E1DC91-7293-9929-28E8-914BB53393E7}"/>
                    </a:ext>
                  </a:extLst>
                </p:cNvPr>
                <p:cNvSpPr txBox="1"/>
                <p:nvPr/>
              </p:nvSpPr>
              <p:spPr>
                <a:xfrm>
                  <a:off x="6302112" y="5219890"/>
                  <a:ext cx="1010031" cy="3435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altLang="zh-CN" sz="1400" b="0" dirty="0"/>
                </a:p>
                <a:p>
                  <a:r>
                    <a: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（部分横截面）</a:t>
                  </a: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07E1DC91-7293-9929-28E8-914BB5339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112" y="5219890"/>
                  <a:ext cx="1010031" cy="343592"/>
                </a:xfrm>
                <a:prstGeom prst="rect">
                  <a:avLst/>
                </a:prstGeom>
                <a:blipFill>
                  <a:blip r:embed="rId16"/>
                  <a:stretch>
                    <a:fillRect l="-9032" r="-7097" b="-22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DA567B9-0AF5-6C59-55AE-DFF1C9FF4D61}"/>
              </a:ext>
            </a:extLst>
          </p:cNvPr>
          <p:cNvGrpSpPr/>
          <p:nvPr/>
        </p:nvGrpSpPr>
        <p:grpSpPr>
          <a:xfrm>
            <a:off x="6796576" y="4525744"/>
            <a:ext cx="4041012" cy="254356"/>
            <a:chOff x="6794970" y="2877169"/>
            <a:chExt cx="4041012" cy="254356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7F4491C-1C01-95A3-BC93-61BC91CF6685}"/>
                </a:ext>
              </a:extLst>
            </p:cNvPr>
            <p:cNvCxnSpPr/>
            <p:nvPr/>
          </p:nvCxnSpPr>
          <p:spPr>
            <a:xfrm>
              <a:off x="6794970" y="2877169"/>
              <a:ext cx="4030905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B0EE6D3D-64BF-27D3-A302-D6CC55F845FE}"/>
                    </a:ext>
                  </a:extLst>
                </p:cNvPr>
                <p:cNvSpPr txBox="1"/>
                <p:nvPr/>
              </p:nvSpPr>
              <p:spPr>
                <a:xfrm>
                  <a:off x="10684659" y="2916081"/>
                  <a:ext cx="15132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B0EE6D3D-64BF-27D3-A302-D6CC55F84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4659" y="2916081"/>
                  <a:ext cx="151323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6000" r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32ACBDE-DDAF-A164-C47D-22479E13499D}"/>
              </a:ext>
            </a:extLst>
          </p:cNvPr>
          <p:cNvGrpSpPr/>
          <p:nvPr/>
        </p:nvGrpSpPr>
        <p:grpSpPr>
          <a:xfrm>
            <a:off x="7296998" y="3095329"/>
            <a:ext cx="573343" cy="461665"/>
            <a:chOff x="8594902" y="3310922"/>
            <a:chExt cx="573343" cy="461665"/>
          </a:xfrm>
        </p:grpSpPr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84C5D2E0-392D-CF4D-6079-0B738D38AF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8355" y="3415379"/>
              <a:ext cx="0" cy="2591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F390D41-39A7-3BF7-CFAE-5C0418657A50}"/>
                    </a:ext>
                  </a:extLst>
                </p:cNvPr>
                <p:cNvSpPr txBox="1"/>
                <p:nvPr/>
              </p:nvSpPr>
              <p:spPr>
                <a:xfrm>
                  <a:off x="8594902" y="3310922"/>
                  <a:ext cx="57334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F390D41-39A7-3BF7-CFAE-5C0418657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4902" y="3310922"/>
                  <a:ext cx="573343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BD17AFF-FD18-ADF3-8493-79D20A97ABE9}"/>
              </a:ext>
            </a:extLst>
          </p:cNvPr>
          <p:cNvGrpSpPr/>
          <p:nvPr/>
        </p:nvGrpSpPr>
        <p:grpSpPr>
          <a:xfrm>
            <a:off x="8311237" y="3229780"/>
            <a:ext cx="1024128" cy="1043918"/>
            <a:chOff x="8311237" y="4002857"/>
            <a:chExt cx="1024128" cy="1043918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EC33D02C-3A66-A21E-2204-3CE9DB4CD241}"/>
                </a:ext>
              </a:extLst>
            </p:cNvPr>
            <p:cNvGrpSpPr/>
            <p:nvPr/>
          </p:nvGrpSpPr>
          <p:grpSpPr>
            <a:xfrm>
              <a:off x="8311237" y="4378947"/>
              <a:ext cx="1024128" cy="667828"/>
              <a:chOff x="8311237" y="4378947"/>
              <a:chExt cx="1024128" cy="667828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F90902F2-D466-041E-BA64-B7AFF7ACFEDB}"/>
                  </a:ext>
                </a:extLst>
              </p:cNvPr>
              <p:cNvSpPr/>
              <p:nvPr/>
            </p:nvSpPr>
            <p:spPr>
              <a:xfrm>
                <a:off x="8311237" y="4381372"/>
                <a:ext cx="1024128" cy="665403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429EC126-7735-0435-701A-F98DBC6788A7}"/>
                  </a:ext>
                </a:extLst>
              </p:cNvPr>
              <p:cNvCxnSpPr/>
              <p:nvPr/>
            </p:nvCxnSpPr>
            <p:spPr>
              <a:xfrm flipH="1">
                <a:off x="9044320" y="4378947"/>
                <a:ext cx="24594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9682E6E1-7286-3E5C-0F01-08576BF05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0062" y="5046774"/>
                <a:ext cx="24594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64DA2631-2D97-73C7-2261-6380325034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12394" y="4919076"/>
                <a:ext cx="24594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F9A7BB66-4ECE-FD88-D789-9DD795F452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8188266" y="4501918"/>
                <a:ext cx="24594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187FADB4-D731-AB25-371E-FC193EC4450B}"/>
                    </a:ext>
                  </a:extLst>
                </p:cNvPr>
                <p:cNvSpPr txBox="1"/>
                <p:nvPr/>
              </p:nvSpPr>
              <p:spPr>
                <a:xfrm>
                  <a:off x="8389911" y="4002857"/>
                  <a:ext cx="5733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𝐿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187FADB4-D731-AB25-371E-FC193EC445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9911" y="4002857"/>
                  <a:ext cx="57334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7AA62A79-32CC-3CFB-98CF-7DF213B37C3B}"/>
              </a:ext>
            </a:extLst>
          </p:cNvPr>
          <p:cNvGrpSpPr/>
          <p:nvPr/>
        </p:nvGrpSpPr>
        <p:grpSpPr>
          <a:xfrm>
            <a:off x="8852033" y="4275810"/>
            <a:ext cx="630516" cy="370091"/>
            <a:chOff x="8520635" y="4077563"/>
            <a:chExt cx="630516" cy="370091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B255770-C398-7F46-5C67-5D72F3E01C8A}"/>
                </a:ext>
              </a:extLst>
            </p:cNvPr>
            <p:cNvCxnSpPr>
              <a:cxnSpLocks/>
            </p:cNvCxnSpPr>
            <p:nvPr/>
          </p:nvCxnSpPr>
          <p:spPr>
            <a:xfrm>
              <a:off x="8520635" y="4077563"/>
              <a:ext cx="32552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03380D89-36C3-BE2C-CB69-1311E2FDF000}"/>
                    </a:ext>
                  </a:extLst>
                </p:cNvPr>
                <p:cNvSpPr txBox="1"/>
                <p:nvPr/>
              </p:nvSpPr>
              <p:spPr>
                <a:xfrm>
                  <a:off x="8577808" y="4109100"/>
                  <a:ext cx="5733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03380D89-36C3-BE2C-CB69-1311E2FDF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7808" y="4109100"/>
                  <a:ext cx="573343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54DCE9F-0183-4D2C-6D7C-2EF7786D5EEF}"/>
              </a:ext>
            </a:extLst>
          </p:cNvPr>
          <p:cNvGrpSpPr/>
          <p:nvPr/>
        </p:nvGrpSpPr>
        <p:grpSpPr>
          <a:xfrm>
            <a:off x="8418206" y="4258595"/>
            <a:ext cx="573343" cy="444027"/>
            <a:chOff x="9589746" y="4104468"/>
            <a:chExt cx="573343" cy="444027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E815A2D-8A00-2EFA-0390-FAC3EAB9273F}"/>
                </a:ext>
              </a:extLst>
            </p:cNvPr>
            <p:cNvSpPr/>
            <p:nvPr/>
          </p:nvSpPr>
          <p:spPr>
            <a:xfrm>
              <a:off x="9990642" y="410446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169B4BF9-7ECD-5276-DF70-B8843154B0AC}"/>
                    </a:ext>
                  </a:extLst>
                </p:cNvPr>
                <p:cNvSpPr txBox="1"/>
                <p:nvPr/>
              </p:nvSpPr>
              <p:spPr>
                <a:xfrm>
                  <a:off x="9589746" y="4148385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169B4BF9-7ECD-5276-DF70-B8843154B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746" y="4148385"/>
                  <a:ext cx="573343" cy="40011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002BD025-24F2-113B-EE9D-47F3DED153C9}"/>
                  </a:ext>
                </a:extLst>
              </p:cNvPr>
              <p:cNvSpPr txBox="1"/>
              <p:nvPr/>
            </p:nvSpPr>
            <p:spPr>
              <a:xfrm>
                <a:off x="8935690" y="3321613"/>
                <a:ext cx="57334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002BD025-24F2-113B-EE9D-47F3DED1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90" y="3321613"/>
                <a:ext cx="57334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90DE2B1E-45AD-3F48-7B60-D7962CBEE174}"/>
                  </a:ext>
                </a:extLst>
              </p:cNvPr>
              <p:cNvSpPr txBox="1"/>
              <p:nvPr/>
            </p:nvSpPr>
            <p:spPr>
              <a:xfrm>
                <a:off x="8006418" y="3585839"/>
                <a:ext cx="32364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90DE2B1E-45AD-3F48-7B60-D7962CBEE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418" y="3585839"/>
                <a:ext cx="323644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E880A3F4-D410-D547-41E2-1FB1B9D4E371}"/>
                  </a:ext>
                </a:extLst>
              </p:cNvPr>
              <p:cNvSpPr txBox="1"/>
              <p:nvPr/>
            </p:nvSpPr>
            <p:spPr>
              <a:xfrm>
                <a:off x="8225975" y="4268593"/>
                <a:ext cx="37564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E880A3F4-D410-D547-41E2-1FB1B9D4E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975" y="4268593"/>
                <a:ext cx="375641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66964E07-FB3F-425E-8F53-7F58C6633600}"/>
                  </a:ext>
                </a:extLst>
              </p:cNvPr>
              <p:cNvSpPr txBox="1"/>
              <p:nvPr/>
            </p:nvSpPr>
            <p:spPr>
              <a:xfrm>
                <a:off x="9335365" y="4002732"/>
                <a:ext cx="3432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66964E07-FB3F-425E-8F53-7F58C6633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365" y="4002732"/>
                <a:ext cx="343283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B0D1B0B8-5A6C-12FB-721A-FDCBD2D23C71}"/>
              </a:ext>
            </a:extLst>
          </p:cNvPr>
          <p:cNvSpPr/>
          <p:nvPr/>
        </p:nvSpPr>
        <p:spPr>
          <a:xfrm>
            <a:off x="641897" y="2114774"/>
            <a:ext cx="5913258" cy="9048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无限长直载流螺线管 其内部是匀强磁场，外部磁场为</a:t>
            </a:r>
            <a:r>
              <a:rPr lang="en-US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内部磁感应强度方向与轴线处处平行，指向遵循右手螺旋定则。</a:t>
            </a:r>
            <a:endParaRPr lang="en-US" altLang="zh-CN" sz="1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1" name="图片 120">
            <a:extLst>
              <a:ext uri="{FF2B5EF4-FFF2-40B4-BE49-F238E27FC236}">
                <a16:creationId xmlns:a16="http://schemas.microsoft.com/office/drawing/2014/main" id="{A5A5C00F-0DF7-7A64-0DB6-63763D6A1FEC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7" t="5427" r="12993"/>
          <a:stretch/>
        </p:blipFill>
        <p:spPr>
          <a:xfrm rot="5400000">
            <a:off x="5621768" y="3311978"/>
            <a:ext cx="2458583" cy="3006305"/>
          </a:xfrm>
          <a:prstGeom prst="rect">
            <a:avLst/>
          </a:prstGeom>
        </p:spPr>
      </p:pic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F1D3C50-E9E3-DA4F-661E-E3D381152145}"/>
              </a:ext>
            </a:extLst>
          </p:cNvPr>
          <p:cNvGrpSpPr/>
          <p:nvPr/>
        </p:nvGrpSpPr>
        <p:grpSpPr>
          <a:xfrm>
            <a:off x="10485507" y="3095329"/>
            <a:ext cx="573343" cy="461665"/>
            <a:chOff x="8574170" y="3310922"/>
            <a:chExt cx="573343" cy="461665"/>
          </a:xfrm>
        </p:grpSpPr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D5393D30-6DA7-1597-FD12-2D8D693112D1}"/>
                </a:ext>
              </a:extLst>
            </p:cNvPr>
            <p:cNvCxnSpPr>
              <a:cxnSpLocks/>
            </p:cNvCxnSpPr>
            <p:nvPr/>
          </p:nvCxnSpPr>
          <p:spPr>
            <a:xfrm>
              <a:off x="8658355" y="3415379"/>
              <a:ext cx="0" cy="2591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2D291448-09B7-D808-325D-B37613946362}"/>
                    </a:ext>
                  </a:extLst>
                </p:cNvPr>
                <p:cNvSpPr txBox="1"/>
                <p:nvPr/>
              </p:nvSpPr>
              <p:spPr>
                <a:xfrm>
                  <a:off x="8574170" y="3310922"/>
                  <a:ext cx="57334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4" name="文本框 123">
                  <a:extLst>
                    <a:ext uri="{FF2B5EF4-FFF2-40B4-BE49-F238E27FC236}">
                      <a16:creationId xmlns:a16="http://schemas.microsoft.com/office/drawing/2014/main" id="{2D291448-09B7-D808-325D-B37613946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4170" y="3310922"/>
                  <a:ext cx="573343" cy="461665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44993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3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0.03907 -2.96296E-6 " pathEditMode="relative" rAng="0" ptsTypes="AA">
                                      <p:cBhvr>
                                        <p:cTn id="12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7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69 L -0.04492 -0.00046 L -0.04492 -0.09722 L 0.03907 -0.09722 C 0.03907 -0.06527 0.0392 -0.00139 0.0392 -0.00023 " pathEditMode="relative" rAng="0" ptsTypes="AAAAA">
                                      <p:cBhvr>
                                        <p:cTn id="124" dur="50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-481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126" dur="21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2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1" grpId="0"/>
      <p:bldP spid="132" grpId="0" uiExpand="1" build="p"/>
      <p:bldP spid="112" grpId="0"/>
      <p:bldP spid="113" grpId="0"/>
      <p:bldP spid="114" grpId="0"/>
      <p:bldP spid="115" grpId="0"/>
      <p:bldP spid="1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CCA4266-CD0B-7681-7224-EBC17E4C7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68" y="1949698"/>
            <a:ext cx="1037345" cy="16027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0B04C3-7ADA-4A8F-7278-BB752610B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42" y="2037702"/>
            <a:ext cx="1699615" cy="1461669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以下是 常见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电流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在 场点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P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处于某些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特定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位置的 磁感应强度及其分布：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F2C4E3-A7DE-F02A-EB89-FA5270E277C9}"/>
              </a:ext>
            </a:extLst>
          </p:cNvPr>
          <p:cNvSpPr txBox="1"/>
          <p:nvPr/>
        </p:nvSpPr>
        <p:spPr>
          <a:xfrm>
            <a:off x="3088206" y="2876393"/>
            <a:ext cx="852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直导线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/>
              <p:nvPr/>
            </p:nvSpPr>
            <p:spPr>
              <a:xfrm>
                <a:off x="2982963" y="3214947"/>
                <a:ext cx="1063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电流大小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963" y="3214947"/>
                <a:ext cx="1063001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/>
              <p:nvPr/>
            </p:nvSpPr>
            <p:spPr>
              <a:xfrm>
                <a:off x="1348132" y="3688640"/>
                <a:ext cx="3319687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L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有限长）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132" y="3688640"/>
                <a:ext cx="3319687" cy="441916"/>
              </a:xfrm>
              <a:prstGeom prst="rect">
                <a:avLst/>
              </a:prstGeom>
              <a:blipFill>
                <a:blip r:embed="rId10"/>
                <a:stretch>
                  <a:fillRect l="-2018" r="-3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7F963626-9FB1-57A1-2884-1F4763F71D96}"/>
              </a:ext>
            </a:extLst>
          </p:cNvPr>
          <p:cNvSpPr txBox="1"/>
          <p:nvPr/>
        </p:nvSpPr>
        <p:spPr>
          <a:xfrm>
            <a:off x="1269404" y="5146089"/>
            <a:ext cx="3319685" cy="9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：任取（不能在导线所在的直线上）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距离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与点电荷间距离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方向由右手螺旋定则确定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“半无限长”指的是：取无限长导线的一半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D930BCA-C333-32FC-B0DF-39B55375F704}"/>
              </a:ext>
            </a:extLst>
          </p:cNvPr>
          <p:cNvCxnSpPr>
            <a:cxnSpLocks/>
          </p:cNvCxnSpPr>
          <p:nvPr/>
        </p:nvCxnSpPr>
        <p:spPr>
          <a:xfrm>
            <a:off x="576364" y="3595014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C10F8A8-FC0A-8492-0712-77F58C037449}"/>
              </a:ext>
            </a:extLst>
          </p:cNvPr>
          <p:cNvCxnSpPr>
            <a:cxnSpLocks/>
          </p:cNvCxnSpPr>
          <p:nvPr/>
        </p:nvCxnSpPr>
        <p:spPr>
          <a:xfrm>
            <a:off x="576364" y="5043020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33A020E-CC61-AF97-7E23-F1E499C7BB47}"/>
              </a:ext>
            </a:extLst>
          </p:cNvPr>
          <p:cNvCxnSpPr>
            <a:cxnSpLocks/>
          </p:cNvCxnSpPr>
          <p:nvPr/>
        </p:nvCxnSpPr>
        <p:spPr>
          <a:xfrm flipV="1">
            <a:off x="4736911" y="1927309"/>
            <a:ext cx="0" cy="42371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3E5CB0B-92E3-6F4B-195F-13183E975011}"/>
              </a:ext>
            </a:extLst>
          </p:cNvPr>
          <p:cNvCxnSpPr>
            <a:cxnSpLocks/>
          </p:cNvCxnSpPr>
          <p:nvPr/>
        </p:nvCxnSpPr>
        <p:spPr>
          <a:xfrm flipV="1">
            <a:off x="8274731" y="1934858"/>
            <a:ext cx="0" cy="421926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6DF8D45-4200-83EC-F492-A06FB55028FB}"/>
              </a:ext>
            </a:extLst>
          </p:cNvPr>
          <p:cNvCxnSpPr>
            <a:cxnSpLocks/>
          </p:cNvCxnSpPr>
          <p:nvPr/>
        </p:nvCxnSpPr>
        <p:spPr>
          <a:xfrm flipV="1">
            <a:off x="10000982" y="1942720"/>
            <a:ext cx="0" cy="421926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5408E8C-A654-916C-B4A1-86FD447C13E9}"/>
                  </a:ext>
                </a:extLst>
              </p:cNvPr>
              <p:cNvSpPr txBox="1"/>
              <p:nvPr/>
            </p:nvSpPr>
            <p:spPr>
              <a:xfrm>
                <a:off x="6771083" y="1940816"/>
                <a:ext cx="12485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磁矩：</a:t>
                </a:r>
                <a:endParaRPr lang="en-US" altLang="zh-CN" sz="1400" dirty="0">
                  <a:solidFill>
                    <a:srgbClr val="7030A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𝑁𝐼𝑆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</m:oMath>
                  </m:oMathPara>
                </a14:m>
                <a:endParaRPr lang="zh-CN" altLang="en-US" sz="1400" b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5408E8C-A654-916C-B4A1-86FD447C1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083" y="1940816"/>
                <a:ext cx="1248585" cy="523220"/>
              </a:xfrm>
              <a:prstGeom prst="rect">
                <a:avLst/>
              </a:prstGeom>
              <a:blipFill>
                <a:blip r:embed="rId11"/>
                <a:stretch>
                  <a:fillRect l="-1463" t="-1163"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D5399A5-5FC9-2F05-7B1D-D9D973C3E93F}"/>
              </a:ext>
            </a:extLst>
          </p:cNvPr>
          <p:cNvCxnSpPr>
            <a:cxnSpLocks/>
          </p:cNvCxnSpPr>
          <p:nvPr/>
        </p:nvCxnSpPr>
        <p:spPr>
          <a:xfrm flipV="1">
            <a:off x="1150274" y="1940258"/>
            <a:ext cx="0" cy="422418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78D3433C-0F54-A3E2-9B1E-620FBE0BF119}"/>
              </a:ext>
            </a:extLst>
          </p:cNvPr>
          <p:cNvSpPr txBox="1"/>
          <p:nvPr/>
        </p:nvSpPr>
        <p:spPr>
          <a:xfrm>
            <a:off x="635121" y="2456242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电流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1D61F62-14D8-06CE-B3D7-DA024E2F1D37}"/>
              </a:ext>
            </a:extLst>
          </p:cNvPr>
          <p:cNvSpPr txBox="1"/>
          <p:nvPr/>
        </p:nvSpPr>
        <p:spPr>
          <a:xfrm>
            <a:off x="632208" y="4003135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公式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2180E9-575D-828F-47AA-12D4A0D0A942}"/>
              </a:ext>
            </a:extLst>
          </p:cNvPr>
          <p:cNvSpPr txBox="1"/>
          <p:nvPr/>
        </p:nvSpPr>
        <p:spPr>
          <a:xfrm>
            <a:off x="632208" y="5348504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解释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707708-4B13-8374-3A5E-953D022D73FE}"/>
              </a:ext>
            </a:extLst>
          </p:cNvPr>
          <p:cNvSpPr txBox="1"/>
          <p:nvPr/>
        </p:nvSpPr>
        <p:spPr>
          <a:xfrm>
            <a:off x="507459" y="496110"/>
            <a:ext cx="4002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磁场的安培环路定理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0F7C2F-3B22-163A-32AD-44EBA0A641E7}"/>
              </a:ext>
            </a:extLst>
          </p:cNvPr>
          <p:cNvSpPr txBox="1"/>
          <p:nvPr/>
        </p:nvSpPr>
        <p:spPr>
          <a:xfrm>
            <a:off x="4509477" y="775742"/>
            <a:ext cx="2384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常见电流的磁感应强度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6C6BD7-23A5-97E7-453E-6E5FF25C8DC5}"/>
                  </a:ext>
                </a:extLst>
              </p:cNvPr>
              <p:cNvSpPr txBox="1"/>
              <p:nvPr/>
            </p:nvSpPr>
            <p:spPr>
              <a:xfrm>
                <a:off x="1263740" y="4101060"/>
                <a:ext cx="3473170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	    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L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无限长）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B6C6BD7-23A5-97E7-453E-6E5FF25C8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740" y="4101060"/>
                <a:ext cx="3473170" cy="441916"/>
              </a:xfrm>
              <a:prstGeom prst="rect">
                <a:avLst/>
              </a:prstGeom>
              <a:blipFill>
                <a:blip r:embed="rId12"/>
                <a:stretch>
                  <a:fillRect r="-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736490C-5C4A-2274-6B2E-DAF300EE4A2F}"/>
                  </a:ext>
                </a:extLst>
              </p:cNvPr>
              <p:cNvSpPr txBox="1"/>
              <p:nvPr/>
            </p:nvSpPr>
            <p:spPr>
              <a:xfrm>
                <a:off x="1239444" y="4513479"/>
                <a:ext cx="3521762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	  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L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半无限长）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736490C-5C4A-2274-6B2E-DAF300EE4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44" y="4513479"/>
                <a:ext cx="3521762" cy="4419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B865E664-083C-8958-4B37-A1AACC9D52D6}"/>
              </a:ext>
            </a:extLst>
          </p:cNvPr>
          <p:cNvSpPr txBox="1"/>
          <p:nvPr/>
        </p:nvSpPr>
        <p:spPr>
          <a:xfrm>
            <a:off x="6590357" y="2896600"/>
            <a:ext cx="161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平面载流圆环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ACD717-0B18-46EE-9654-0B1FE5D441FA}"/>
                  </a:ext>
                </a:extLst>
              </p:cNvPr>
              <p:cNvSpPr txBox="1"/>
              <p:nvPr/>
            </p:nvSpPr>
            <p:spPr>
              <a:xfrm>
                <a:off x="6392808" y="3217683"/>
                <a:ext cx="20051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圆环半径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ACD717-0B18-46EE-9654-0B1FE5D4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808" y="3217683"/>
                <a:ext cx="2005134" cy="276999"/>
              </a:xfrm>
              <a:prstGeom prst="rect">
                <a:avLst/>
              </a:prstGeom>
              <a:blipFill>
                <a:blip r:embed="rId1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80331E9-AF80-C96C-9901-927EBB426568}"/>
                  </a:ext>
                </a:extLst>
              </p:cNvPr>
              <p:cNvSpPr txBox="1"/>
              <p:nvPr/>
            </p:nvSpPr>
            <p:spPr>
              <a:xfrm>
                <a:off x="5038091" y="3660401"/>
                <a:ext cx="3319687" cy="52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)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³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在轴线上）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80331E9-AF80-C96C-9901-927EBB426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091" y="3660401"/>
                <a:ext cx="3319687" cy="522387"/>
              </a:xfrm>
              <a:prstGeom prst="rect">
                <a:avLst/>
              </a:prstGeom>
              <a:blipFill>
                <a:blip r:embed="rId1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0A0E1B1-5A4A-CD3B-0B9E-7203A984F4FF}"/>
                  </a:ext>
                </a:extLst>
              </p:cNvPr>
              <p:cNvSpPr txBox="1"/>
              <p:nvPr/>
            </p:nvSpPr>
            <p:spPr>
              <a:xfrm>
                <a:off x="5049498" y="4099265"/>
                <a:ext cx="3319687" cy="440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 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在圆心）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0A0E1B1-5A4A-CD3B-0B9E-7203A984F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498" y="4099265"/>
                <a:ext cx="3319687" cy="4406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449BAF6-1269-9748-035B-77E0CAECEB30}"/>
                  </a:ext>
                </a:extLst>
              </p:cNvPr>
              <p:cNvSpPr txBox="1"/>
              <p:nvPr/>
            </p:nvSpPr>
            <p:spPr>
              <a:xfrm>
                <a:off x="5040626" y="4501045"/>
                <a:ext cx="3319687" cy="46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³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远离圆心）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449BAF6-1269-9748-035B-77E0CAECE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626" y="4501045"/>
                <a:ext cx="3319687" cy="463588"/>
              </a:xfrm>
              <a:prstGeom prst="rect">
                <a:avLst/>
              </a:prstGeom>
              <a:blipFill>
                <a:blip r:embed="rId1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3CC72675-29EE-C7E6-618F-8A7ADFB09575}"/>
              </a:ext>
            </a:extLst>
          </p:cNvPr>
          <p:cNvSpPr txBox="1"/>
          <p:nvPr/>
        </p:nvSpPr>
        <p:spPr>
          <a:xfrm>
            <a:off x="4854826" y="5140942"/>
            <a:ext cx="3319685" cy="9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：在圆环轴线上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距离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与圆环圆心间距离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方向由右手螺旋定则确定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磁矩中的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指线圈匝数，这里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N=1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742BD536-3328-D407-50C3-E466DB39EA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578" y="1872719"/>
            <a:ext cx="1055942" cy="1017841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0686FED-840E-91C5-9C79-B03352AD674F}"/>
              </a:ext>
            </a:extLst>
          </p:cNvPr>
          <p:cNvSpPr txBox="1"/>
          <p:nvPr/>
        </p:nvSpPr>
        <p:spPr>
          <a:xfrm>
            <a:off x="8332838" y="2898175"/>
            <a:ext cx="161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平面载流圆弧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AECC14F-96CD-A627-3FF4-B1D91E813C4F}"/>
                  </a:ext>
                </a:extLst>
              </p:cNvPr>
              <p:cNvSpPr txBox="1"/>
              <p:nvPr/>
            </p:nvSpPr>
            <p:spPr>
              <a:xfrm>
                <a:off x="8135290" y="3209017"/>
                <a:ext cx="20051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圆环半径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，圆心角</a:t>
                </a:r>
                <a14:m>
                  <m:oMath xmlns:m="http://schemas.openxmlformats.org/officeDocument/2006/math">
                    <m:r>
                      <a:rPr lang="zh-CN" altLang="en-US" sz="12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𝜑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AECC14F-96CD-A627-3FF4-B1D91E813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290" y="3209017"/>
                <a:ext cx="2005134" cy="276999"/>
              </a:xfrm>
              <a:prstGeom prst="rect">
                <a:avLst/>
              </a:prstGeom>
              <a:blipFill>
                <a:blip r:embed="rId2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69C04F8-0D63-3863-83FA-54813B8EFDDF}"/>
                  </a:ext>
                </a:extLst>
              </p:cNvPr>
              <p:cNvSpPr txBox="1"/>
              <p:nvPr/>
            </p:nvSpPr>
            <p:spPr>
              <a:xfrm>
                <a:off x="8448240" y="4018843"/>
                <a:ext cx="1418617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𝐵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𝐼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𝜑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4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𝜋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69C04F8-0D63-3863-83FA-54813B8EF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40" y="4018843"/>
                <a:ext cx="1418617" cy="55335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AD6A8DA-5996-59E0-B377-7156C0BF8D44}"/>
                  </a:ext>
                </a:extLst>
              </p:cNvPr>
              <p:cNvSpPr txBox="1"/>
              <p:nvPr/>
            </p:nvSpPr>
            <p:spPr>
              <a:xfrm>
                <a:off x="8255365" y="5145333"/>
                <a:ext cx="1716564" cy="979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场点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：在圆心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方向由右手螺旋定则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确定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14:m>
                  <m:oMath xmlns:m="http://schemas.openxmlformats.org/officeDocument/2006/math">
                    <m:r>
                      <a:rPr lang="zh-CN" altLang="en-US" sz="12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𝜑</m:t>
                    </m:r>
                    <m:r>
                      <a:rPr lang="zh-CN" altLang="en-US" sz="12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∈[0,2</m:t>
                    </m:r>
                    <m:r>
                      <a:rPr lang="en-US" altLang="zh-CN" sz="1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AAD6A8DA-5996-59E0-B377-7156C0BF8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365" y="5145333"/>
                <a:ext cx="1716564" cy="979307"/>
              </a:xfrm>
              <a:prstGeom prst="rect">
                <a:avLst/>
              </a:prstGeom>
              <a:blipFill>
                <a:blip r:embed="rId22"/>
                <a:stretch>
                  <a:fillRect b="-3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图片 68">
            <a:extLst>
              <a:ext uri="{FF2B5EF4-FFF2-40B4-BE49-F238E27FC236}">
                <a16:creationId xmlns:a16="http://schemas.microsoft.com/office/drawing/2014/main" id="{C2C37260-72A2-3F39-33E9-9B331B41AF4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84"/>
          <a:stretch/>
        </p:blipFill>
        <p:spPr>
          <a:xfrm>
            <a:off x="10483023" y="1872719"/>
            <a:ext cx="724829" cy="1099733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2B89DAB7-7AAF-D3DC-5E8E-D4BC1CFB01E7}"/>
              </a:ext>
            </a:extLst>
          </p:cNvPr>
          <p:cNvSpPr txBox="1"/>
          <p:nvPr/>
        </p:nvSpPr>
        <p:spPr>
          <a:xfrm>
            <a:off x="10040419" y="2903507"/>
            <a:ext cx="161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无限长圆柱面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FF29BA6-8850-B157-6AD3-43056C00214D}"/>
                  </a:ext>
                </a:extLst>
              </p:cNvPr>
              <p:cNvSpPr txBox="1"/>
              <p:nvPr/>
            </p:nvSpPr>
            <p:spPr>
              <a:xfrm>
                <a:off x="9842872" y="3220320"/>
                <a:ext cx="20051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底面半径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FF29BA6-8850-B157-6AD3-43056C00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872" y="3220320"/>
                <a:ext cx="2005134" cy="276999"/>
              </a:xfrm>
              <a:prstGeom prst="rect">
                <a:avLst/>
              </a:prstGeom>
              <a:blipFill>
                <a:blip r:embed="rId2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7354CD5-E473-56FD-F185-675EE7733F78}"/>
                  </a:ext>
                </a:extLst>
              </p:cNvPr>
              <p:cNvSpPr txBox="1"/>
              <p:nvPr/>
            </p:nvSpPr>
            <p:spPr>
              <a:xfrm>
                <a:off x="10148360" y="3854895"/>
                <a:ext cx="1514717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（外部）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7354CD5-E473-56FD-F185-675EE7733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8360" y="3854895"/>
                <a:ext cx="1514717" cy="441916"/>
              </a:xfrm>
              <a:prstGeom prst="rect">
                <a:avLst/>
              </a:prstGeom>
              <a:blipFill>
                <a:blip r:embed="rId26"/>
                <a:stretch>
                  <a:fillRect l="-4435" r="-6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6633D186-7258-8B5A-C9D3-A8CE74DCB654}"/>
                  </a:ext>
                </a:extLst>
              </p:cNvPr>
              <p:cNvSpPr txBox="1"/>
              <p:nvPr/>
            </p:nvSpPr>
            <p:spPr>
              <a:xfrm>
                <a:off x="10153637" y="4428807"/>
                <a:ext cx="1514717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2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（内部）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6633D186-7258-8B5A-C9D3-A8CE74DCB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637" y="4428807"/>
                <a:ext cx="1514717" cy="332912"/>
              </a:xfrm>
              <a:prstGeom prst="rect">
                <a:avLst/>
              </a:prstGeom>
              <a:blipFill>
                <a:blip r:embed="rId27"/>
                <a:stretch>
                  <a:fillRect l="-4435" r="-6855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文本框 78">
            <a:extLst>
              <a:ext uri="{FF2B5EF4-FFF2-40B4-BE49-F238E27FC236}">
                <a16:creationId xmlns:a16="http://schemas.microsoft.com/office/drawing/2014/main" id="{AD7F2FC9-021B-2B50-F3A5-BB90F1E7863C}"/>
              </a:ext>
            </a:extLst>
          </p:cNvPr>
          <p:cNvSpPr txBox="1"/>
          <p:nvPr/>
        </p:nvSpPr>
        <p:spPr>
          <a:xfrm>
            <a:off x="9971929" y="5152075"/>
            <a:ext cx="171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距离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与轴线间距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方向由右手螺旋定则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确定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9321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5E057308-F271-135C-6E4B-9D94717EC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33" y="1904142"/>
            <a:ext cx="692645" cy="1148450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以下是 常见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电流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在 场点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P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处于某些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特定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位置的 磁感应强度及其分布：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D930BCA-C333-32FC-B0DF-39B55375F704}"/>
              </a:ext>
            </a:extLst>
          </p:cNvPr>
          <p:cNvCxnSpPr>
            <a:cxnSpLocks/>
          </p:cNvCxnSpPr>
          <p:nvPr/>
        </p:nvCxnSpPr>
        <p:spPr>
          <a:xfrm>
            <a:off x="576364" y="3660401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C10F8A8-FC0A-8492-0712-77F58C037449}"/>
              </a:ext>
            </a:extLst>
          </p:cNvPr>
          <p:cNvCxnSpPr>
            <a:cxnSpLocks/>
          </p:cNvCxnSpPr>
          <p:nvPr/>
        </p:nvCxnSpPr>
        <p:spPr>
          <a:xfrm>
            <a:off x="576364" y="5043020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33A020E-CC61-AF97-7E23-F1E499C7BB47}"/>
              </a:ext>
            </a:extLst>
          </p:cNvPr>
          <p:cNvCxnSpPr>
            <a:cxnSpLocks/>
          </p:cNvCxnSpPr>
          <p:nvPr/>
        </p:nvCxnSpPr>
        <p:spPr>
          <a:xfrm flipV="1">
            <a:off x="3240171" y="1904142"/>
            <a:ext cx="0" cy="42371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3E5CB0B-92E3-6F4B-195F-13183E975011}"/>
              </a:ext>
            </a:extLst>
          </p:cNvPr>
          <p:cNvCxnSpPr>
            <a:cxnSpLocks/>
          </p:cNvCxnSpPr>
          <p:nvPr/>
        </p:nvCxnSpPr>
        <p:spPr>
          <a:xfrm flipV="1">
            <a:off x="5630691" y="1940258"/>
            <a:ext cx="0" cy="421926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6DF8D45-4200-83EC-F492-A06FB55028FB}"/>
              </a:ext>
            </a:extLst>
          </p:cNvPr>
          <p:cNvCxnSpPr>
            <a:cxnSpLocks/>
          </p:cNvCxnSpPr>
          <p:nvPr/>
        </p:nvCxnSpPr>
        <p:spPr>
          <a:xfrm flipV="1">
            <a:off x="7709850" y="1942720"/>
            <a:ext cx="0" cy="421926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D5399A5-5FC9-2F05-7B1D-D9D973C3E93F}"/>
              </a:ext>
            </a:extLst>
          </p:cNvPr>
          <p:cNvCxnSpPr>
            <a:cxnSpLocks/>
          </p:cNvCxnSpPr>
          <p:nvPr/>
        </p:nvCxnSpPr>
        <p:spPr>
          <a:xfrm flipV="1">
            <a:off x="1150274" y="1940258"/>
            <a:ext cx="0" cy="422418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78D3433C-0F54-A3E2-9B1E-620FBE0BF119}"/>
              </a:ext>
            </a:extLst>
          </p:cNvPr>
          <p:cNvSpPr txBox="1"/>
          <p:nvPr/>
        </p:nvSpPr>
        <p:spPr>
          <a:xfrm>
            <a:off x="635121" y="2456242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电流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1D61F62-14D8-06CE-B3D7-DA024E2F1D37}"/>
              </a:ext>
            </a:extLst>
          </p:cNvPr>
          <p:cNvSpPr txBox="1"/>
          <p:nvPr/>
        </p:nvSpPr>
        <p:spPr>
          <a:xfrm>
            <a:off x="632208" y="4003135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公式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2180E9-575D-828F-47AA-12D4A0D0A942}"/>
              </a:ext>
            </a:extLst>
          </p:cNvPr>
          <p:cNvSpPr txBox="1"/>
          <p:nvPr/>
        </p:nvSpPr>
        <p:spPr>
          <a:xfrm>
            <a:off x="632208" y="5348504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解释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707708-4B13-8374-3A5E-953D022D73FE}"/>
              </a:ext>
            </a:extLst>
          </p:cNvPr>
          <p:cNvSpPr txBox="1"/>
          <p:nvPr/>
        </p:nvSpPr>
        <p:spPr>
          <a:xfrm>
            <a:off x="507459" y="496110"/>
            <a:ext cx="4002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磁场的安培环路定理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0F7C2F-3B22-163A-32AD-44EBA0A641E7}"/>
              </a:ext>
            </a:extLst>
          </p:cNvPr>
          <p:cNvSpPr txBox="1"/>
          <p:nvPr/>
        </p:nvSpPr>
        <p:spPr>
          <a:xfrm>
            <a:off x="4509477" y="775742"/>
            <a:ext cx="2384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常见电流的磁感应强度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65E664-083C-8958-4B37-A1AACC9D52D6}"/>
              </a:ext>
            </a:extLst>
          </p:cNvPr>
          <p:cNvSpPr txBox="1"/>
          <p:nvPr/>
        </p:nvSpPr>
        <p:spPr>
          <a:xfrm>
            <a:off x="3393320" y="3039602"/>
            <a:ext cx="2031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无限长载流螺线管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ACD717-0B18-46EE-9654-0B1FE5D441FA}"/>
                  </a:ext>
                </a:extLst>
              </p:cNvPr>
              <p:cNvSpPr txBox="1"/>
              <p:nvPr/>
            </p:nvSpPr>
            <p:spPr>
              <a:xfrm>
                <a:off x="3381813" y="3343345"/>
                <a:ext cx="20051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单位长度的线圈匝数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ACD717-0B18-46EE-9654-0B1FE5D4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813" y="3343345"/>
                <a:ext cx="2005134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3CC72675-29EE-C7E6-618F-8A7ADFB09575}"/>
              </a:ext>
            </a:extLst>
          </p:cNvPr>
          <p:cNvSpPr txBox="1"/>
          <p:nvPr/>
        </p:nvSpPr>
        <p:spPr>
          <a:xfrm>
            <a:off x="3224335" y="5177064"/>
            <a:ext cx="2554367" cy="787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：任取，满足无限长即可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方向由右手螺旋定则确定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螺线管间是匀强磁场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0686FED-840E-91C5-9C79-B03352AD674F}"/>
              </a:ext>
            </a:extLst>
          </p:cNvPr>
          <p:cNvSpPr txBox="1"/>
          <p:nvPr/>
        </p:nvSpPr>
        <p:spPr>
          <a:xfrm>
            <a:off x="5883170" y="3039602"/>
            <a:ext cx="161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螺绕环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AECC14F-96CD-A627-3FF4-B1D91E813C4F}"/>
                  </a:ext>
                </a:extLst>
              </p:cNvPr>
              <p:cNvSpPr txBox="1"/>
              <p:nvPr/>
            </p:nvSpPr>
            <p:spPr>
              <a:xfrm>
                <a:off x="5682972" y="3346629"/>
                <a:ext cx="20051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线圈总数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</m:t>
                    </m:r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，圆环半径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AECC14F-96CD-A627-3FF4-B1D91E813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972" y="3346629"/>
                <a:ext cx="2005134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文本框 66">
            <a:extLst>
              <a:ext uri="{FF2B5EF4-FFF2-40B4-BE49-F238E27FC236}">
                <a16:creationId xmlns:a16="http://schemas.microsoft.com/office/drawing/2014/main" id="{AAD6A8DA-5996-59E0-B377-7156C0BF8D44}"/>
              </a:ext>
            </a:extLst>
          </p:cNvPr>
          <p:cNvSpPr txBox="1"/>
          <p:nvPr/>
        </p:nvSpPr>
        <p:spPr>
          <a:xfrm>
            <a:off x="5654869" y="5177455"/>
            <a:ext cx="2134261" cy="510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方向由右手螺旋定则确定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B89DAB7-7AAF-D3DC-5E8E-D4BC1CFB01E7}"/>
              </a:ext>
            </a:extLst>
          </p:cNvPr>
          <p:cNvSpPr txBox="1"/>
          <p:nvPr/>
        </p:nvSpPr>
        <p:spPr>
          <a:xfrm>
            <a:off x="1306836" y="3036057"/>
            <a:ext cx="161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无限长圆柱体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FF29BA6-8850-B157-6AD3-43056C00214D}"/>
                  </a:ext>
                </a:extLst>
              </p:cNvPr>
              <p:cNvSpPr txBox="1"/>
              <p:nvPr/>
            </p:nvSpPr>
            <p:spPr>
              <a:xfrm>
                <a:off x="1111032" y="3344349"/>
                <a:ext cx="20051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底面半径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FF29BA6-8850-B157-6AD3-43056C00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32" y="3344349"/>
                <a:ext cx="2005134" cy="276999"/>
              </a:xfrm>
              <a:prstGeom prst="rect">
                <a:avLst/>
              </a:prstGeom>
              <a:blipFill>
                <a:blip r:embed="rId9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7354CD5-E473-56FD-F185-675EE7733F78}"/>
                  </a:ext>
                </a:extLst>
              </p:cNvPr>
              <p:cNvSpPr txBox="1"/>
              <p:nvPr/>
            </p:nvSpPr>
            <p:spPr>
              <a:xfrm>
                <a:off x="1407323" y="3854895"/>
                <a:ext cx="1715242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12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（外部）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7354CD5-E473-56FD-F185-675EE7733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23" y="3854895"/>
                <a:ext cx="1715242" cy="441916"/>
              </a:xfrm>
              <a:prstGeom prst="rect">
                <a:avLst/>
              </a:prstGeom>
              <a:blipFill>
                <a:blip r:embed="rId10"/>
                <a:stretch>
                  <a:fillRect l="-3915" r="-6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6633D186-7258-8B5A-C9D3-A8CE74DCB654}"/>
                  </a:ext>
                </a:extLst>
              </p:cNvPr>
              <p:cNvSpPr txBox="1"/>
              <p:nvPr/>
            </p:nvSpPr>
            <p:spPr>
              <a:xfrm>
                <a:off x="1383685" y="4428807"/>
                <a:ext cx="1738880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2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（内部）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6633D186-7258-8B5A-C9D3-A8CE74DCB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85" y="4428807"/>
                <a:ext cx="1738880" cy="441916"/>
              </a:xfrm>
              <a:prstGeom prst="rect">
                <a:avLst/>
              </a:prstGeom>
              <a:blipFill>
                <a:blip r:embed="rId11"/>
                <a:stretch>
                  <a:fillRect l="-3860" r="-5965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文本框 78">
            <a:extLst>
              <a:ext uri="{FF2B5EF4-FFF2-40B4-BE49-F238E27FC236}">
                <a16:creationId xmlns:a16="http://schemas.microsoft.com/office/drawing/2014/main" id="{AD7F2FC9-021B-2B50-F3A5-BB90F1E7863C}"/>
              </a:ext>
            </a:extLst>
          </p:cNvPr>
          <p:cNvSpPr txBox="1"/>
          <p:nvPr/>
        </p:nvSpPr>
        <p:spPr>
          <a:xfrm>
            <a:off x="1178066" y="5181365"/>
            <a:ext cx="2062105" cy="695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距离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与轴线间距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方向由右手螺旋定则确定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E47A0275-E99D-CF7E-571A-E71E36BAC8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52" y="2077861"/>
            <a:ext cx="1605685" cy="680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CFD34E8-D495-AC3F-CFC0-F3DD323792C8}"/>
                  </a:ext>
                </a:extLst>
              </p:cNvPr>
              <p:cNvSpPr txBox="1"/>
              <p:nvPr/>
            </p:nvSpPr>
            <p:spPr>
              <a:xfrm>
                <a:off x="3587035" y="3908998"/>
                <a:ext cx="1715242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2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（外部）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CFD34E8-D495-AC3F-CFC0-F3DD32379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035" y="3908998"/>
                <a:ext cx="1715242" cy="332912"/>
              </a:xfrm>
              <a:prstGeom prst="rect">
                <a:avLst/>
              </a:prstGeom>
              <a:blipFill>
                <a:blip r:embed="rId1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C714991-089C-EE82-57BA-951F70ACB63D}"/>
                  </a:ext>
                </a:extLst>
              </p:cNvPr>
              <p:cNvSpPr txBox="1"/>
              <p:nvPr/>
            </p:nvSpPr>
            <p:spPr>
              <a:xfrm>
                <a:off x="3563397" y="4483337"/>
                <a:ext cx="173888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𝑛𝐼</m:t>
                    </m:r>
                  </m:oMath>
                </a14:m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（内部）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C714991-089C-EE82-57BA-951F70AC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97" y="4483337"/>
                <a:ext cx="1738880" cy="332912"/>
              </a:xfrm>
              <a:prstGeom prst="rect">
                <a:avLst/>
              </a:prstGeom>
              <a:blipFill>
                <a:blip r:embed="rId15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图片 46">
            <a:extLst>
              <a:ext uri="{FF2B5EF4-FFF2-40B4-BE49-F238E27FC236}">
                <a16:creationId xmlns:a16="http://schemas.microsoft.com/office/drawing/2014/main" id="{C9C6B2FD-F0E9-936A-0937-C96D003F95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91" y="2098054"/>
            <a:ext cx="1698216" cy="800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49B815F-1E50-54AA-001D-E8832B672F1A}"/>
                  </a:ext>
                </a:extLst>
              </p:cNvPr>
              <p:cNvSpPr txBox="1"/>
              <p:nvPr/>
            </p:nvSpPr>
            <p:spPr>
              <a:xfrm>
                <a:off x="5923943" y="4428807"/>
                <a:ext cx="1715242" cy="441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𝑁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12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（内部）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49B815F-1E50-54AA-001D-E8832B672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943" y="4428807"/>
                <a:ext cx="1715242" cy="441916"/>
              </a:xfrm>
              <a:prstGeom prst="rect">
                <a:avLst/>
              </a:prstGeom>
              <a:blipFill>
                <a:blip r:embed="rId17"/>
                <a:stretch>
                  <a:fillRect l="-3915" r="-6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2AF0864-8C58-BBFB-0CB3-285B3BBF135F}"/>
                  </a:ext>
                </a:extLst>
              </p:cNvPr>
              <p:cNvSpPr txBox="1"/>
              <p:nvPr/>
            </p:nvSpPr>
            <p:spPr>
              <a:xfrm>
                <a:off x="5923943" y="3924923"/>
                <a:ext cx="1715242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2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（外部）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2AF0864-8C58-BBFB-0CB3-285B3BBF1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943" y="3924923"/>
                <a:ext cx="1715242" cy="332912"/>
              </a:xfrm>
              <a:prstGeom prst="rect">
                <a:avLst/>
              </a:prstGeom>
              <a:blipFill>
                <a:blip r:embed="rId18"/>
                <a:stretch>
                  <a:fillRect l="-3915" r="-6050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图片 53">
            <a:extLst>
              <a:ext uri="{FF2B5EF4-FFF2-40B4-BE49-F238E27FC236}">
                <a16:creationId xmlns:a16="http://schemas.microsoft.com/office/drawing/2014/main" id="{20F8B390-F918-B818-FA65-195F8D11D11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278" y="1986004"/>
            <a:ext cx="1621010" cy="1024220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832CFC64-4BE2-9E1A-C057-DB493BDB07BE}"/>
              </a:ext>
            </a:extLst>
          </p:cNvPr>
          <p:cNvSpPr txBox="1"/>
          <p:nvPr/>
        </p:nvSpPr>
        <p:spPr>
          <a:xfrm>
            <a:off x="7681789" y="3043545"/>
            <a:ext cx="2031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无限大载流平面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131DB3A3-3AC4-B664-C283-4071A69E58DD}"/>
                  </a:ext>
                </a:extLst>
              </p:cNvPr>
              <p:cNvSpPr txBox="1"/>
              <p:nvPr/>
            </p:nvSpPr>
            <p:spPr>
              <a:xfrm>
                <a:off x="7709306" y="3344354"/>
                <a:ext cx="20051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单位宽度通过电流为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𝑗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</m:t>
                        </m:r>
                      </m:sub>
                    </m:sSub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131DB3A3-3AC4-B664-C283-4071A69E5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306" y="3344354"/>
                <a:ext cx="2005134" cy="276999"/>
              </a:xfrm>
              <a:prstGeom prst="rect">
                <a:avLst/>
              </a:prstGeom>
              <a:blipFill>
                <a:blip r:embed="rId21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5F855242-4F3A-06EF-CD2E-FBBEE0F8F502}"/>
                  </a:ext>
                </a:extLst>
              </p:cNvPr>
              <p:cNvSpPr txBox="1"/>
              <p:nvPr/>
            </p:nvSpPr>
            <p:spPr>
              <a:xfrm>
                <a:off x="8021211" y="4018843"/>
                <a:ext cx="1418617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𝐵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𝑗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5F855242-4F3A-06EF-CD2E-FBBEE0F8F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211" y="4018843"/>
                <a:ext cx="1418617" cy="55335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本框 71">
            <a:extLst>
              <a:ext uri="{FF2B5EF4-FFF2-40B4-BE49-F238E27FC236}">
                <a16:creationId xmlns:a16="http://schemas.microsoft.com/office/drawing/2014/main" id="{4CBAAF23-0699-BE4D-CEE5-1A16E014DB2B}"/>
              </a:ext>
            </a:extLst>
          </p:cNvPr>
          <p:cNvSpPr txBox="1"/>
          <p:nvPr/>
        </p:nvSpPr>
        <p:spPr>
          <a:xfrm>
            <a:off x="7762040" y="5174846"/>
            <a:ext cx="2134261" cy="787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方向由右手螺旋定则确定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平面两侧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方向总相反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DDFC3B73-CFBB-53BC-ACE4-D1631230ECA7}"/>
              </a:ext>
            </a:extLst>
          </p:cNvPr>
          <p:cNvCxnSpPr>
            <a:cxnSpLocks/>
          </p:cNvCxnSpPr>
          <p:nvPr/>
        </p:nvCxnSpPr>
        <p:spPr>
          <a:xfrm flipV="1">
            <a:off x="9827647" y="1940258"/>
            <a:ext cx="0" cy="421926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6" name="图片 105">
            <a:extLst>
              <a:ext uri="{FF2B5EF4-FFF2-40B4-BE49-F238E27FC236}">
                <a16:creationId xmlns:a16="http://schemas.microsoft.com/office/drawing/2014/main" id="{1F218693-1565-703C-9D1D-6C987842F76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828" y="2033501"/>
            <a:ext cx="1538435" cy="867321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A98C6567-0908-FD01-9B19-9CC361BE044C}"/>
              </a:ext>
            </a:extLst>
          </p:cNvPr>
          <p:cNvSpPr txBox="1"/>
          <p:nvPr/>
        </p:nvSpPr>
        <p:spPr>
          <a:xfrm>
            <a:off x="9888509" y="3046997"/>
            <a:ext cx="1696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运动电荷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AF675164-79F4-8574-A4ED-2AB14C4F2D95}"/>
                  </a:ext>
                </a:extLst>
              </p:cNvPr>
              <p:cNvSpPr txBox="1"/>
              <p:nvPr/>
            </p:nvSpPr>
            <p:spPr>
              <a:xfrm>
                <a:off x="9734139" y="3349251"/>
                <a:ext cx="20051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带电量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，运动速度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2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𝒗</m:t>
                        </m:r>
                      </m:e>
                    </m:acc>
                  </m:oMath>
                </a14:m>
                <a:endPara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AF675164-79F4-8574-A4ED-2AB14C4F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139" y="3349251"/>
                <a:ext cx="2005134" cy="276999"/>
              </a:xfrm>
              <a:prstGeom prst="rect">
                <a:avLst/>
              </a:prstGeom>
              <a:blipFill>
                <a:blip r:embed="rId2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43999CBB-2561-542A-268D-EB7DB336F48E}"/>
                  </a:ext>
                </a:extLst>
              </p:cNvPr>
              <p:cNvSpPr txBox="1"/>
              <p:nvPr/>
            </p:nvSpPr>
            <p:spPr>
              <a:xfrm>
                <a:off x="9855492" y="4025299"/>
                <a:ext cx="1762428" cy="58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𝑩</m:t>
                          </m:r>
                        </m:e>
                      </m:acc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4</m:t>
                          </m:r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𝑞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𝒗</m:t>
                              </m:r>
                            </m:e>
                          </m:acc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𝑟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²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43999CBB-2561-542A-268D-EB7DB336F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492" y="4025299"/>
                <a:ext cx="1762428" cy="58451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文本框 113">
            <a:extLst>
              <a:ext uri="{FF2B5EF4-FFF2-40B4-BE49-F238E27FC236}">
                <a16:creationId xmlns:a16="http://schemas.microsoft.com/office/drawing/2014/main" id="{8A64942F-7F00-65B2-5296-FB3095498BD9}"/>
              </a:ext>
            </a:extLst>
          </p:cNvPr>
          <p:cNvSpPr txBox="1"/>
          <p:nvPr/>
        </p:nvSpPr>
        <p:spPr>
          <a:xfrm>
            <a:off x="9824205" y="5167102"/>
            <a:ext cx="1956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方向由右手螺旋定则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确定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2185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63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磁场的高斯定理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7665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使用 磁感线 定性刻画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场磁感应强度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的方法，在大学物理仍然适用。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AB12F0D0-65FB-3B92-C8FE-403E57B431A4}"/>
                  </a:ext>
                </a:extLst>
              </p:cNvPr>
              <p:cNvSpPr txBox="1"/>
              <p:nvPr/>
            </p:nvSpPr>
            <p:spPr>
              <a:xfrm>
                <a:off x="507459" y="4039358"/>
                <a:ext cx="11108177" cy="1728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在高等数学中，我们学习过「通量」的概念：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称 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第二类曲面积分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ctrlP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𝑭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</m:oMath>
                </a14:m>
                <a:r>
                  <a:rPr lang="en-US" altLang="zh-CN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 矢量函数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𝑭</m:t>
                        </m:r>
                      </m:e>
                    </m:acc>
                  </m:oMath>
                </a14:m>
                <a:r>
                  <a:rPr lang="en-US" altLang="zh-CN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通过曲面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 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通量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由此，在磁场中，我们有「磁通量」的概念：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nary>
                      <m:naryPr>
                        <m:chr m:val="∬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𝑩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数值上也等于磁场中穿过任意曲面的磁感线条数。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作为一个曲面积分，磁通量是一个标量，但它有正负之分，取决于 矢量函数方向 与 曲面的侧。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磁通量的单位：韦伯，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Wb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1 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Wb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T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zh-CN" sz="16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AB12F0D0-65FB-3B92-C8FE-403E57B43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4039358"/>
                <a:ext cx="11108177" cy="1728165"/>
              </a:xfrm>
              <a:prstGeom prst="rect">
                <a:avLst/>
              </a:prstGeom>
              <a:blipFill>
                <a:blip r:embed="rId5"/>
                <a:stretch>
                  <a:fillRect l="-274" t="-18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19A3F45-9F1D-C215-17C8-5C1FA250F3BB}"/>
              </a:ext>
            </a:extLst>
          </p:cNvPr>
          <p:cNvGrpSpPr/>
          <p:nvPr/>
        </p:nvGrpSpPr>
        <p:grpSpPr>
          <a:xfrm>
            <a:off x="526190" y="1850951"/>
            <a:ext cx="9547262" cy="2232387"/>
            <a:chOff x="526190" y="1850951"/>
            <a:chExt cx="9547262" cy="223238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E6E6D7E-4740-45D0-555B-7D0AE3E57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61" r="6033"/>
            <a:stretch/>
          </p:blipFill>
          <p:spPr>
            <a:xfrm>
              <a:off x="7181566" y="1850951"/>
              <a:ext cx="1758950" cy="219352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6460714-4D27-A0C9-CA09-3E83B2216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r="36600"/>
            <a:stretch/>
          </p:blipFill>
          <p:spPr>
            <a:xfrm>
              <a:off x="3799895" y="1889809"/>
              <a:ext cx="1758950" cy="2193529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1A95F70-A623-262D-5DF2-E40E39D21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" r="66411"/>
            <a:stretch/>
          </p:blipFill>
          <p:spPr>
            <a:xfrm>
              <a:off x="526190" y="1856543"/>
              <a:ext cx="1758950" cy="219352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9B7AFC3-55C7-19B1-FA81-849C13FF2CFA}"/>
                </a:ext>
              </a:extLst>
            </p:cNvPr>
            <p:cNvSpPr txBox="1"/>
            <p:nvPr/>
          </p:nvSpPr>
          <p:spPr>
            <a:xfrm>
              <a:off x="2215016" y="2724963"/>
              <a:ext cx="1132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载流直导线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产生的磁场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A4A91B0-7902-DF74-6348-7B07F70513F6}"/>
                </a:ext>
              </a:extLst>
            </p:cNvPr>
            <p:cNvSpPr txBox="1"/>
            <p:nvPr/>
          </p:nvSpPr>
          <p:spPr>
            <a:xfrm>
              <a:off x="5529532" y="2683545"/>
              <a:ext cx="1132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载流圆线圈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产生的磁场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4036BFE-125B-0552-C977-0F27D7462160}"/>
                </a:ext>
              </a:extLst>
            </p:cNvPr>
            <p:cNvSpPr txBox="1"/>
            <p:nvPr/>
          </p:nvSpPr>
          <p:spPr>
            <a:xfrm>
              <a:off x="8940516" y="2679496"/>
              <a:ext cx="1132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通电螺线管产生的磁场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B2A577-5208-BB41-FD30-276B8AC4FBE6}"/>
                  </a:ext>
                </a:extLst>
              </p:cNvPr>
              <p:cNvSpPr txBox="1"/>
              <p:nvPr/>
            </p:nvSpPr>
            <p:spPr>
              <a:xfrm>
                <a:off x="507460" y="4116603"/>
                <a:ext cx="10947740" cy="1422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磁场是一个无源场，磁感线总是无头无尾的闭合曲线，因此 从闭合曲面的一侧 穿入的磁感线 必将 从另一侧穿出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磁场的高斯定理：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在任意磁场中，通过任一闭合曲面的磁通量恒等于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0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即：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DB2A577-5208-BB41-FD30-276B8AC4F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4116603"/>
                <a:ext cx="10947740" cy="1422569"/>
              </a:xfrm>
              <a:prstGeom prst="rect">
                <a:avLst/>
              </a:prstGeom>
              <a:blipFill>
                <a:blip r:embed="rId8"/>
                <a:stretch>
                  <a:fillRect l="-278" b="-47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012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9" grpId="0"/>
      <p:bldP spid="89" grpId="1"/>
      <p:bldP spid="1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052784" y="775742"/>
            <a:ext cx="189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磁介质及其磁化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磁场中的磁介质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A66D3E-6239-389C-BEBA-549390C03D74}"/>
              </a:ext>
            </a:extLst>
          </p:cNvPr>
          <p:cNvSpPr txBox="1"/>
          <p:nvPr/>
        </p:nvSpPr>
        <p:spPr>
          <a:xfrm>
            <a:off x="507460" y="1439411"/>
            <a:ext cx="109477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在外磁场的作用下，能够产生磁性的物质 称作 磁介质。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事实上，任何实物性物质 都是 磁介质。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D6EC2B-A8E4-273B-EA28-B2B952B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77" y="1439411"/>
            <a:ext cx="3326659" cy="2777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DC6589-DCBF-103F-6E62-AAE0F1CB2F48}"/>
                  </a:ext>
                </a:extLst>
              </p:cNvPr>
              <p:cNvSpPr txBox="1"/>
              <p:nvPr/>
            </p:nvSpPr>
            <p:spPr>
              <a:xfrm>
                <a:off x="507459" y="2542977"/>
                <a:ext cx="7590618" cy="2907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将 磁介质 充满在 载流长直螺线管 中，管中的磁感应强度 发生改变。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其关系满足：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b="1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称作 磁介质 的 相对磁导率。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·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略大于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1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时，称这样的磁介质为 顺磁质。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磁介质中产生了很小的同向附加磁场，略微加强了原磁场。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·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略小于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1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时，称这样的磁介质为 抗磁质。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磁介质中产生了很小的反向附加磁场，略微加强了原磁场。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·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远大于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1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时，称这样的磁介质为 铁磁质。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磁介质中产生了很大的同向附加磁场，显著加强了原磁场。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DC6589-DCBF-103F-6E62-AAE0F1CB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2542977"/>
                <a:ext cx="7590618" cy="2907271"/>
              </a:xfrm>
              <a:prstGeom prst="rect">
                <a:avLst/>
              </a:prstGeom>
              <a:blipFill>
                <a:blip r:embed="rId7"/>
                <a:stretch>
                  <a:fillRect l="-402" b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4E667B2B-4909-72FD-A748-3A63FA6F0A40}"/>
              </a:ext>
            </a:extLst>
          </p:cNvPr>
          <p:cNvGrpSpPr/>
          <p:nvPr/>
        </p:nvGrpSpPr>
        <p:grpSpPr>
          <a:xfrm>
            <a:off x="5663269" y="3535471"/>
            <a:ext cx="1329983" cy="1174315"/>
            <a:chOff x="5663269" y="3535471"/>
            <a:chExt cx="1329983" cy="1174315"/>
          </a:xfrm>
        </p:grpSpPr>
        <p:sp>
          <p:nvSpPr>
            <p:cNvPr id="7" name="右大括号 6">
              <a:extLst>
                <a:ext uri="{FF2B5EF4-FFF2-40B4-BE49-F238E27FC236}">
                  <a16:creationId xmlns:a16="http://schemas.microsoft.com/office/drawing/2014/main" id="{786A81E5-FA48-82D1-DD2D-1622A75D5DFB}"/>
                </a:ext>
              </a:extLst>
            </p:cNvPr>
            <p:cNvSpPr/>
            <p:nvPr/>
          </p:nvSpPr>
          <p:spPr>
            <a:xfrm>
              <a:off x="5663269" y="3535471"/>
              <a:ext cx="199634" cy="1174315"/>
            </a:xfrm>
            <a:prstGeom prst="rightBrace">
              <a:avLst>
                <a:gd name="adj1" fmla="val 5225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468EF1A-D820-5173-6B5E-BB2BBF496421}"/>
                </a:ext>
              </a:extLst>
            </p:cNvPr>
            <p:cNvSpPr txBox="1"/>
            <p:nvPr/>
          </p:nvSpPr>
          <p:spPr>
            <a:xfrm>
              <a:off x="5988990" y="3937962"/>
              <a:ext cx="10042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弱</a:t>
              </a:r>
              <a:r>
                <a:rPr lang="zh-CN" altLang="en-US" sz="1800" dirty="0">
                  <a:solidFill>
                    <a:schemeClr val="accent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磁质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ABFD8EE-AA26-D16D-51EC-A7723D9003A3}"/>
              </a:ext>
            </a:extLst>
          </p:cNvPr>
          <p:cNvGrpSpPr/>
          <p:nvPr/>
        </p:nvGrpSpPr>
        <p:grpSpPr>
          <a:xfrm>
            <a:off x="5664107" y="4831431"/>
            <a:ext cx="1329983" cy="587158"/>
            <a:chOff x="5663269" y="3535472"/>
            <a:chExt cx="1329983" cy="587158"/>
          </a:xfrm>
        </p:grpSpPr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8A9BC8E6-2FD7-A2AE-C7E3-F21F004D78D2}"/>
                </a:ext>
              </a:extLst>
            </p:cNvPr>
            <p:cNvSpPr/>
            <p:nvPr/>
          </p:nvSpPr>
          <p:spPr>
            <a:xfrm>
              <a:off x="5663269" y="3535472"/>
              <a:ext cx="198796" cy="587158"/>
            </a:xfrm>
            <a:prstGeom prst="rightBrace">
              <a:avLst>
                <a:gd name="adj1" fmla="val 29733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51F8848-DC6D-D7FB-2BDC-60A6EE9C4826}"/>
                </a:ext>
              </a:extLst>
            </p:cNvPr>
            <p:cNvSpPr txBox="1"/>
            <p:nvPr/>
          </p:nvSpPr>
          <p:spPr>
            <a:xfrm>
              <a:off x="5988990" y="3644385"/>
              <a:ext cx="10042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强</a:t>
              </a:r>
              <a:r>
                <a:rPr lang="zh-CN" altLang="en-US" sz="1800" dirty="0">
                  <a:solidFill>
                    <a:schemeClr val="accent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磁质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C3BBA11-EB1D-6FEE-64FF-BF5C2C299EF3}"/>
              </a:ext>
            </a:extLst>
          </p:cNvPr>
          <p:cNvGrpSpPr/>
          <p:nvPr/>
        </p:nvGrpSpPr>
        <p:grpSpPr>
          <a:xfrm>
            <a:off x="7841292" y="4487930"/>
            <a:ext cx="3704641" cy="1234007"/>
            <a:chOff x="7841292" y="4487930"/>
            <a:chExt cx="3704641" cy="1234007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475B448-B705-8534-B12D-F1E83417A0F3}"/>
                </a:ext>
              </a:extLst>
            </p:cNvPr>
            <p:cNvSpPr txBox="1"/>
            <p:nvPr/>
          </p:nvSpPr>
          <p:spPr>
            <a:xfrm>
              <a:off x="9006298" y="5383383"/>
              <a:ext cx="1374627" cy="3385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分子磁矩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2CD2C64-B704-FBE2-CF01-1839B90B9C05}"/>
                </a:ext>
              </a:extLst>
            </p:cNvPr>
            <p:cNvSpPr/>
            <p:nvPr/>
          </p:nvSpPr>
          <p:spPr>
            <a:xfrm>
              <a:off x="7841292" y="4487930"/>
              <a:ext cx="3704641" cy="90482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电子绕核旋转 形成圆电流：轨道磁矩</a:t>
              </a:r>
              <a:endParaRPr lang="en-US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电子自旋     形成圆电流：自旋磁矩</a:t>
              </a:r>
              <a:endParaRPr lang="en-US" altLang="zh-CN" sz="1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0541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052784" y="775742"/>
            <a:ext cx="271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顺磁质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抗磁质的磁化机理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磁场中的磁介质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8844F1-4239-4D21-9611-0A6788753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9" y="1587133"/>
            <a:ext cx="4087657" cy="261547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FD20CC2-24FC-FA67-50DD-6AF0DD596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51" y="1842289"/>
            <a:ext cx="4953130" cy="212277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0DF3CF9-0B72-3EAA-C5AD-D7B703164E08}"/>
              </a:ext>
            </a:extLst>
          </p:cNvPr>
          <p:cNvSpPr/>
          <p:nvPr/>
        </p:nvSpPr>
        <p:spPr>
          <a:xfrm>
            <a:off x="817510" y="1477574"/>
            <a:ext cx="4384275" cy="285220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6DE6A71-E937-7FB0-493C-9483265C802B}"/>
              </a:ext>
            </a:extLst>
          </p:cNvPr>
          <p:cNvSpPr/>
          <p:nvPr/>
        </p:nvSpPr>
        <p:spPr>
          <a:xfrm>
            <a:off x="6095999" y="1477574"/>
            <a:ext cx="5191693" cy="285220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AEAD079-E63C-5C27-533D-BD34EC665514}"/>
                  </a:ext>
                </a:extLst>
              </p:cNvPr>
              <p:cNvSpPr txBox="1"/>
              <p:nvPr/>
            </p:nvSpPr>
            <p:spPr>
              <a:xfrm>
                <a:off x="1095697" y="4439298"/>
                <a:ext cx="3726093" cy="463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顺磁质：分子磁矩 不为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𝟎</m:t>
                        </m:r>
                      </m:e>
                    </m:acc>
                  </m:oMath>
                </a14:m>
                <a:endParaRPr lang="en-US" altLang="zh-CN" sz="1600" b="1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AEAD079-E63C-5C27-533D-BD34EC665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97" y="4439298"/>
                <a:ext cx="3726093" cy="463973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EF2F66-6288-4AA1-0966-1C774730CF23}"/>
                  </a:ext>
                </a:extLst>
              </p:cNvPr>
              <p:cNvSpPr txBox="1"/>
              <p:nvPr/>
            </p:nvSpPr>
            <p:spPr>
              <a:xfrm>
                <a:off x="6828798" y="4439298"/>
                <a:ext cx="3726093" cy="463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抗磁质：分子磁矩 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𝟎</m:t>
                        </m:r>
                      </m:e>
                    </m:acc>
                  </m:oMath>
                </a14:m>
                <a:endParaRPr lang="en-US" altLang="zh-CN" sz="1600" b="1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EF2F66-6288-4AA1-0966-1C774730C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98" y="4439298"/>
                <a:ext cx="3726093" cy="463973"/>
              </a:xfrm>
              <a:prstGeom prst="rect">
                <a:avLst/>
              </a:prstGeom>
              <a:blipFill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D49A4187-F47B-74B1-86C7-9BD70AE64C37}"/>
              </a:ext>
            </a:extLst>
          </p:cNvPr>
          <p:cNvGrpSpPr/>
          <p:nvPr/>
        </p:nvGrpSpPr>
        <p:grpSpPr>
          <a:xfrm>
            <a:off x="6572971" y="1842289"/>
            <a:ext cx="1169101" cy="398248"/>
            <a:chOff x="2313511" y="3531837"/>
            <a:chExt cx="1169101" cy="39824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972AD25-E652-71C1-5382-11C0B4CAF6FC}"/>
                </a:ext>
              </a:extLst>
            </p:cNvPr>
            <p:cNvGrpSpPr/>
            <p:nvPr/>
          </p:nvGrpSpPr>
          <p:grpSpPr>
            <a:xfrm>
              <a:off x="2313511" y="3531837"/>
              <a:ext cx="1169101" cy="398248"/>
              <a:chOff x="2313511" y="3531837"/>
              <a:chExt cx="1169101" cy="398248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ACE17A75-08B4-4291-9599-8112444C68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635" y="3730961"/>
                <a:ext cx="765594" cy="0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0690A77-4B88-A7CF-E7E4-BCF5BB2F9A5E}"/>
                  </a:ext>
                </a:extLst>
              </p:cNvPr>
              <p:cNvSpPr/>
              <p:nvPr/>
            </p:nvSpPr>
            <p:spPr>
              <a:xfrm>
                <a:off x="2313511" y="3531837"/>
                <a:ext cx="398248" cy="39824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H</a:t>
                </a:r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A47EF11-958B-48BD-5BF6-134393924C8C}"/>
                  </a:ext>
                </a:extLst>
              </p:cNvPr>
              <p:cNvSpPr/>
              <p:nvPr/>
            </p:nvSpPr>
            <p:spPr>
              <a:xfrm>
                <a:off x="3084364" y="3531837"/>
                <a:ext cx="398248" cy="39824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H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A1A26EA9-D774-01B0-FCDC-B049A76AD986}"/>
                    </a:ext>
                  </a:extLst>
                </p:cNvPr>
                <p:cNvSpPr/>
                <p:nvPr/>
              </p:nvSpPr>
              <p:spPr>
                <a:xfrm>
                  <a:off x="2778857" y="3687730"/>
                  <a:ext cx="86462" cy="8646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" b="0" i="1" smtClean="0">
                            <a:latin typeface="Cambria Math" panose="02040503050406030204" pitchFamily="18" charset="0"/>
                            <a:ea typeface="方正仿宋_GBK" panose="03000509000000000000" pitchFamily="65" charset="-122"/>
                          </a:rPr>
                          <m:t>   </m:t>
                        </m:r>
                        <m:sSup>
                          <m:sSupPr>
                            <m:ctrlPr>
                              <a:rPr lang="en-US" altLang="zh-CN" sz="40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sz="400" b="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400" b="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zh-CN" altLang="en-US" sz="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A1A26EA9-D774-01B0-FCDC-B049A76AD9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857" y="3687730"/>
                  <a:ext cx="86462" cy="86462"/>
                </a:xfrm>
                <a:prstGeom prst="ellipse">
                  <a:avLst/>
                </a:prstGeom>
                <a:blipFill>
                  <a:blip r:embed="rId11"/>
                  <a:stretch>
                    <a:fillRect l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C73687AB-47D2-8E58-239A-8D9E5FAE12D4}"/>
                    </a:ext>
                  </a:extLst>
                </p:cNvPr>
                <p:cNvSpPr/>
                <p:nvPr/>
              </p:nvSpPr>
              <p:spPr>
                <a:xfrm>
                  <a:off x="2935439" y="3687730"/>
                  <a:ext cx="86462" cy="8646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" b="0" i="1" smtClean="0">
                            <a:latin typeface="Cambria Math" panose="02040503050406030204" pitchFamily="18" charset="0"/>
                            <a:ea typeface="方正仿宋_GBK" panose="03000509000000000000" pitchFamily="65" charset="-122"/>
                          </a:rPr>
                          <m:t>   </m:t>
                        </m:r>
                        <m:sSup>
                          <m:sSupPr>
                            <m:ctrlPr>
                              <a:rPr lang="en-US" altLang="zh-CN" sz="40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sz="400" b="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400" b="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zh-CN" altLang="en-US" sz="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C73687AB-47D2-8E58-239A-8D9E5FAE12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439" y="3687730"/>
                  <a:ext cx="86462" cy="86462"/>
                </a:xfrm>
                <a:prstGeom prst="ellipse">
                  <a:avLst/>
                </a:prstGeom>
                <a:blipFill>
                  <a:blip r:embed="rId12"/>
                  <a:stretch>
                    <a:fillRect l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1340800-EB92-AF75-B11C-36E668E81AFD}"/>
              </a:ext>
            </a:extLst>
          </p:cNvPr>
          <p:cNvSpPr txBox="1"/>
          <p:nvPr/>
        </p:nvSpPr>
        <p:spPr>
          <a:xfrm>
            <a:off x="877305" y="5036325"/>
            <a:ext cx="4352884" cy="68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在外磁场作用下，分子磁矩方向都转向磁场方向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* 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取向磁化）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909EE6-7B4C-03EA-7B9C-86B450F175E6}"/>
              </a:ext>
            </a:extLst>
          </p:cNvPr>
          <p:cNvSpPr txBox="1"/>
          <p:nvPr/>
        </p:nvSpPr>
        <p:spPr>
          <a:xfrm>
            <a:off x="5987858" y="5036325"/>
            <a:ext cx="5435316" cy="68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电子磁矩 在 磁场方向的反向 上增大，出现不为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的反向分子磁矩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* 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感应磁化）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273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" grpId="0"/>
      <p:bldP spid="4" grpId="0"/>
      <p:bldP spid="13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9050A933-60E2-B7AA-98F9-064C6112EA8B}"/>
              </a:ext>
            </a:extLst>
          </p:cNvPr>
          <p:cNvSpPr/>
          <p:nvPr/>
        </p:nvSpPr>
        <p:spPr>
          <a:xfrm>
            <a:off x="9171725" y="1483240"/>
            <a:ext cx="2511046" cy="38263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108176" cy="46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为定量描述磁介质的磁化程度，引入 磁化强度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𝑴</m:t>
                        </m:r>
                      </m:e>
                    </m:acc>
                  </m:oMath>
                </a14:m>
                <a:r>
                  <a:rPr lang="zh-CN" altLang="en-US" sz="1600" b="1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这个物理量。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108176" cy="462178"/>
              </a:xfrm>
              <a:prstGeom prst="rect">
                <a:avLst/>
              </a:prstGeom>
              <a:blipFill>
                <a:blip r:embed="rId6"/>
                <a:stretch>
                  <a:fillRect l="-274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D4A4412-C34B-7989-A4D4-4A26DAADCE01}"/>
                  </a:ext>
                </a:extLst>
              </p:cNvPr>
              <p:cNvSpPr txBox="1"/>
              <p:nvPr/>
            </p:nvSpPr>
            <p:spPr>
              <a:xfrm>
                <a:off x="507460" y="2176486"/>
                <a:ext cx="9010613" cy="9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磁化强度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𝑴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磁介质中 某点附近 单位体积内 分子磁矩的矢量和，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即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𝑴</m:t>
                        </m:r>
                      </m:e>
                    </m:acc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𝒓</m:t>
                            </m:r>
                          </m:e>
                        </m:acc>
                      </m:e>
                    </m:d>
                    <m:r>
                      <a:rPr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naryPr>
                          <m:sub/>
                          <m:sup/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𝒎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磁化强度 是一个 以空间位置（位矢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𝒓</m:t>
                        </m:r>
                      </m:e>
                    </m:acc>
                    <m:r>
                      <a:rPr lang="en-US" altLang="zh-CN" sz="14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）为自变量 的 矢量函数。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D4A4412-C34B-7989-A4D4-4A26DAADC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176486"/>
                <a:ext cx="9010613" cy="935962"/>
              </a:xfrm>
              <a:prstGeom prst="rect">
                <a:avLst/>
              </a:prstGeom>
              <a:blipFill>
                <a:blip r:embed="rId7"/>
                <a:stretch>
                  <a:fillRect l="-338" t="-11688" b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0CF5D80-A559-0522-DFEA-BD79C1EF41EF}"/>
                  </a:ext>
                </a:extLst>
              </p:cNvPr>
              <p:cNvSpPr txBox="1"/>
              <p:nvPr/>
            </p:nvSpPr>
            <p:spPr>
              <a:xfrm>
                <a:off x="507460" y="3202120"/>
                <a:ext cx="9010613" cy="871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磁化电流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磁介质磁化后 在磁介质表面产生的束缚电流。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有如下关系：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𝑴</m:t>
                            </m:r>
                          </m:e>
                        </m:acc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600" b="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沿任意闭合回路的 磁化强度环量 数值上等于 该回路包围的磁化电流的代数和。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0CF5D80-A559-0522-DFEA-BD79C1EF4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202120"/>
                <a:ext cx="9010613" cy="871905"/>
              </a:xfrm>
              <a:prstGeom prst="rect">
                <a:avLst/>
              </a:prstGeom>
              <a:blipFill>
                <a:blip r:embed="rId8"/>
                <a:stretch>
                  <a:fillRect l="-338" t="-36364" b="-40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9AE567F-10AE-DC30-7FCB-D1C59F133940}"/>
                  </a:ext>
                </a:extLst>
              </p:cNvPr>
              <p:cNvSpPr txBox="1"/>
              <p:nvPr/>
            </p:nvSpPr>
            <p:spPr>
              <a:xfrm>
                <a:off x="507460" y="4223293"/>
                <a:ext cx="9010613" cy="77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磁感应强度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磁介质极化后 磁介质内部 内磁场与外磁场的叠加。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外磁场会导致磁介质磁化，产生的内磁场又会影响总磁场，导致磁化状态再次改变，直至平衡。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9AE567F-10AE-DC30-7FCB-D1C59F133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4223293"/>
                <a:ext cx="9010613" cy="779316"/>
              </a:xfrm>
              <a:prstGeom prst="rect">
                <a:avLst/>
              </a:prstGeom>
              <a:blipFill>
                <a:blip r:embed="rId9"/>
                <a:stretch>
                  <a:fillRect l="-338" b="-7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C72ACD9-2E02-95D4-F5C0-661A0796C2EC}"/>
                  </a:ext>
                </a:extLst>
              </p:cNvPr>
              <p:cNvSpPr txBox="1"/>
              <p:nvPr/>
            </p:nvSpPr>
            <p:spPr>
              <a:xfrm>
                <a:off x="9364820" y="3168502"/>
                <a:ext cx="1466242" cy="333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磁化强度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𝑴</m:t>
                        </m:r>
                      </m:e>
                    </m:acc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C72ACD9-2E02-95D4-F5C0-661A0796C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820" y="3168502"/>
                <a:ext cx="1466242" cy="333938"/>
              </a:xfrm>
              <a:prstGeom prst="rect">
                <a:avLst/>
              </a:prstGeom>
              <a:blipFill>
                <a:blip r:embed="rId1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32E4D63-1B09-A178-D0AB-6BAE291C7AFC}"/>
                  </a:ext>
                </a:extLst>
              </p:cNvPr>
              <p:cNvSpPr txBox="1"/>
              <p:nvPr/>
            </p:nvSpPr>
            <p:spPr>
              <a:xfrm>
                <a:off x="9534048" y="4592689"/>
                <a:ext cx="11746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磁化电流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32E4D63-1B09-A178-D0AB-6BAE291C7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048" y="4592689"/>
                <a:ext cx="1174634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22AAEA7-43EB-40E7-4BE2-0BB02A21D7C2}"/>
                  </a:ext>
                </a:extLst>
              </p:cNvPr>
              <p:cNvSpPr txBox="1"/>
              <p:nvPr/>
            </p:nvSpPr>
            <p:spPr>
              <a:xfrm>
                <a:off x="9486062" y="1848725"/>
                <a:ext cx="1325880" cy="333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磁感应强度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22AAEA7-43EB-40E7-4BE2-0BB02A21D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062" y="1848725"/>
                <a:ext cx="1325880" cy="333938"/>
              </a:xfrm>
              <a:prstGeom prst="rect">
                <a:avLst/>
              </a:prstGeom>
              <a:blipFill>
                <a:blip r:embed="rId1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6354D77-BBFF-0DF8-9803-E2BD96F47253}"/>
              </a:ext>
            </a:extLst>
          </p:cNvPr>
          <p:cNvCxnSpPr/>
          <p:nvPr/>
        </p:nvCxnSpPr>
        <p:spPr>
          <a:xfrm>
            <a:off x="10114907" y="2238668"/>
            <a:ext cx="0" cy="91177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C953E52-0C16-8D79-5134-157DB8B88940}"/>
              </a:ext>
            </a:extLst>
          </p:cNvPr>
          <p:cNvSpPr txBox="1"/>
          <p:nvPr/>
        </p:nvSpPr>
        <p:spPr>
          <a:xfrm>
            <a:off x="9686831" y="2505217"/>
            <a:ext cx="856152" cy="30931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有影响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67BC423-3DAF-E888-1DD4-B05CFDDB3F96}"/>
              </a:ext>
            </a:extLst>
          </p:cNvPr>
          <p:cNvCxnSpPr/>
          <p:nvPr/>
        </p:nvCxnSpPr>
        <p:spPr>
          <a:xfrm>
            <a:off x="10114907" y="3593015"/>
            <a:ext cx="0" cy="91177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D4EF4EDE-25F0-92A2-BB05-640FBCA44939}"/>
                  </a:ext>
                </a:extLst>
              </p:cNvPr>
              <p:cNvSpPr txBox="1"/>
              <p:nvPr/>
            </p:nvSpPr>
            <p:spPr>
              <a:xfrm>
                <a:off x="9398925" y="3851290"/>
                <a:ext cx="1410969" cy="37394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𝑴</m:t>
                            </m:r>
                          </m:e>
                        </m:acc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D4EF4EDE-25F0-92A2-BB05-640FBCA44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925" y="3851290"/>
                <a:ext cx="1410969" cy="373949"/>
              </a:xfrm>
              <a:prstGeom prst="rect">
                <a:avLst/>
              </a:prstGeom>
              <a:blipFill>
                <a:blip r:embed="rId13"/>
                <a:stretch>
                  <a:fillRect l="-9524" t="-96721" b="-160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6DFA801C-642E-B445-250E-98C821FF859B}"/>
              </a:ext>
            </a:extLst>
          </p:cNvPr>
          <p:cNvGrpSpPr/>
          <p:nvPr/>
        </p:nvGrpSpPr>
        <p:grpSpPr>
          <a:xfrm>
            <a:off x="10824412" y="2002036"/>
            <a:ext cx="663560" cy="2742679"/>
            <a:chOff x="10824412" y="2002036"/>
            <a:chExt cx="663560" cy="2742679"/>
          </a:xfrm>
        </p:grpSpPr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3321BE6E-0A95-B7EF-7CCD-BBAC79671F4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479537" y="3346911"/>
              <a:ext cx="2742679" cy="52930"/>
            </a:xfrm>
            <a:prstGeom prst="bentConnector4">
              <a:avLst>
                <a:gd name="adj1" fmla="val 60"/>
                <a:gd name="adj2" fmla="val 723843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335C088-411C-A00E-754E-25F566978620}"/>
                </a:ext>
              </a:extLst>
            </p:cNvPr>
            <p:cNvSpPr txBox="1"/>
            <p:nvPr/>
          </p:nvSpPr>
          <p:spPr>
            <a:xfrm>
              <a:off x="10937533" y="2966139"/>
              <a:ext cx="550439" cy="7386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安培环路定理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A9BAE77-45B0-7947-BF60-5573FDE4CE56}"/>
              </a:ext>
            </a:extLst>
          </p:cNvPr>
          <p:cNvSpPr txBox="1"/>
          <p:nvPr/>
        </p:nvSpPr>
        <p:spPr>
          <a:xfrm>
            <a:off x="4052784" y="775742"/>
            <a:ext cx="1213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磁化强度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24252A-12C0-DC9B-49A2-E994BC21B65E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磁场中的磁介质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6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9" grpId="0"/>
      <p:bldP spid="28" grpId="0"/>
      <p:bldP spid="29" grpId="0"/>
      <p:bldP spid="31" grpId="0"/>
      <p:bldP spid="33" grpId="0"/>
      <p:bldP spid="35" grpId="0"/>
      <p:bldP spid="37" grpId="0"/>
      <p:bldP spid="113" grpId="0" animBg="1"/>
      <p:bldP spid="1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5331DF-37F3-75CC-3CCC-0A664D95A059}"/>
              </a:ext>
            </a:extLst>
          </p:cNvPr>
          <p:cNvSpPr/>
          <p:nvPr/>
        </p:nvSpPr>
        <p:spPr>
          <a:xfrm>
            <a:off x="703501" y="3707917"/>
            <a:ext cx="10784998" cy="8842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D806CDC8-5497-CF52-4F08-3CB6DEFCB7E8}"/>
              </a:ext>
            </a:extLst>
          </p:cNvPr>
          <p:cNvSpPr/>
          <p:nvPr/>
        </p:nvSpPr>
        <p:spPr>
          <a:xfrm>
            <a:off x="703501" y="2487374"/>
            <a:ext cx="10784998" cy="11114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11837"/>
                <a:ext cx="11108176" cy="84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磁化强度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𝑴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、磁化电流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、磁感应强度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彼此依存、互相制约，给磁感应强度的求解带来困难。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为此，我们引入辅助物理量，将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磁场的安培环路定理 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推广至 有磁介质存在 的情况。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11837"/>
                <a:ext cx="11108176" cy="845168"/>
              </a:xfrm>
              <a:prstGeom prst="rect">
                <a:avLst/>
              </a:prstGeom>
              <a:blipFill>
                <a:blip r:embed="rId6"/>
                <a:stretch>
                  <a:fillRect l="-27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9D82CC-3399-C8CE-E506-4C2525454C0C}"/>
                  </a:ext>
                </a:extLst>
              </p:cNvPr>
              <p:cNvSpPr txBox="1"/>
              <p:nvPr/>
            </p:nvSpPr>
            <p:spPr>
              <a:xfrm>
                <a:off x="3368728" y="2514126"/>
                <a:ext cx="6095082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zh-CN" altLang="en-US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𝐿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  <m:r>
                        <a:rPr lang="en-US" altLang="zh-CN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9D82CC-3399-C8CE-E506-4C2525454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728" y="2514126"/>
                <a:ext cx="6095082" cy="658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760904A-D788-CF87-2BBB-6763AFBBE747}"/>
                  </a:ext>
                </a:extLst>
              </p:cNvPr>
              <p:cNvSpPr txBox="1"/>
              <p:nvPr/>
            </p:nvSpPr>
            <p:spPr>
              <a:xfrm>
                <a:off x="3026859" y="2507158"/>
                <a:ext cx="6095082" cy="674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zh-CN" altLang="en-US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𝐿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760904A-D788-CF87-2BBB-6763AFBBE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859" y="2507158"/>
                <a:ext cx="6095082" cy="6749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61CC60F-357D-844C-D61F-96910BF84E3D}"/>
                  </a:ext>
                </a:extLst>
              </p:cNvPr>
              <p:cNvSpPr txBox="1"/>
              <p:nvPr/>
            </p:nvSpPr>
            <p:spPr>
              <a:xfrm>
                <a:off x="4928418" y="3244480"/>
                <a:ext cx="2131962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𝐿</m:t>
                          </m:r>
                        </m:sub>
                        <m:sup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𝑴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61CC60F-357D-844C-D61F-96910BF84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418" y="3244480"/>
                <a:ext cx="2131962" cy="6587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083AF9-77E9-255C-9DA3-BC239FA27A06}"/>
                  </a:ext>
                </a:extLst>
              </p:cNvPr>
              <p:cNvSpPr txBox="1"/>
              <p:nvPr/>
            </p:nvSpPr>
            <p:spPr>
              <a:xfrm>
                <a:off x="2484652" y="2885980"/>
                <a:ext cx="6095082" cy="674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zh-CN" altLang="en-US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𝐿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𝑩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𝑴</m:t>
                              </m:r>
                            </m:e>
                          </m:acc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083AF9-77E9-255C-9DA3-BC239FA27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52" y="2885980"/>
                <a:ext cx="6095082" cy="6749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6696547-0D08-F7AA-E969-85DAC7D96B28}"/>
                  </a:ext>
                </a:extLst>
              </p:cNvPr>
              <p:cNvSpPr txBox="1"/>
              <p:nvPr/>
            </p:nvSpPr>
            <p:spPr>
              <a:xfrm>
                <a:off x="2922890" y="2898899"/>
                <a:ext cx="6095082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𝐿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𝑯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  <m:r>
                        <a:rPr lang="en-US" altLang="zh-CN" i="1" dirty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6696547-0D08-F7AA-E969-85DAC7D96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890" y="2898899"/>
                <a:ext cx="6095082" cy="6600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317E4A5-565C-7BD4-5A57-4067ADB29449}"/>
                  </a:ext>
                </a:extLst>
              </p:cNvPr>
              <p:cNvSpPr txBox="1"/>
              <p:nvPr/>
            </p:nvSpPr>
            <p:spPr>
              <a:xfrm>
                <a:off x="5146397" y="4497598"/>
                <a:ext cx="1850665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𝑴</m:t>
                          </m:r>
                        </m:e>
                      </m:acc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𝜒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·</m:t>
                      </m:r>
                      <m:acc>
                        <m:accPr>
                          <m:chr m:val="⃗"/>
                          <m:ctrlPr>
                            <a:rPr lang="zh-CN" altLang="en-US" sz="18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𝑯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317E4A5-565C-7BD4-5A57-4067ADB29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397" y="4497598"/>
                <a:ext cx="1850665" cy="402931"/>
              </a:xfrm>
              <a:prstGeom prst="rect">
                <a:avLst/>
              </a:prstGeom>
              <a:blipFill>
                <a:blip r:embed="rId1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9D67B9-0154-4EB0-B6CE-D0840F214879}"/>
                  </a:ext>
                </a:extLst>
              </p:cNvPr>
              <p:cNvSpPr txBox="1"/>
              <p:nvPr/>
            </p:nvSpPr>
            <p:spPr>
              <a:xfrm>
                <a:off x="5093461" y="4122689"/>
                <a:ext cx="2637844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𝑩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(1+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zh-CN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𝑯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9D67B9-0154-4EB0-B6CE-D0840F214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61" y="4122689"/>
                <a:ext cx="2637844" cy="402931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266105C8-83FE-8806-C730-C7B19F6B4ECB}"/>
              </a:ext>
            </a:extLst>
          </p:cNvPr>
          <p:cNvGrpSpPr/>
          <p:nvPr/>
        </p:nvGrpSpPr>
        <p:grpSpPr>
          <a:xfrm>
            <a:off x="4953711" y="2689463"/>
            <a:ext cx="2067408" cy="972977"/>
            <a:chOff x="4409758" y="2725463"/>
            <a:chExt cx="2067408" cy="97297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74BDED2-22D8-10B4-8CBA-181490E72978}"/>
                </a:ext>
              </a:extLst>
            </p:cNvPr>
            <p:cNvSpPr/>
            <p:nvPr/>
          </p:nvSpPr>
          <p:spPr>
            <a:xfrm>
              <a:off x="6073465" y="2725463"/>
              <a:ext cx="235984" cy="31376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ECF2F02-84C3-7766-CD2D-1AE2C1B55E83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6191457" y="3039229"/>
              <a:ext cx="0" cy="31149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B932D03F-56DD-2BB1-37A6-608A1B6BA3FD}"/>
                    </a:ext>
                  </a:extLst>
                </p:cNvPr>
                <p:cNvSpPr txBox="1"/>
                <p:nvPr/>
              </p:nvSpPr>
              <p:spPr>
                <a:xfrm>
                  <a:off x="4409758" y="3390663"/>
                  <a:ext cx="20674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14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1400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𝑜𝑛𝑑𝑢𝑐𝑡𝑖𝑜𝑛</m:t>
                      </m:r>
                    </m:oMath>
                  </a14:m>
                  <a:r>
                    <a:rPr lang="zh-CN" altLang="en-US" sz="1400" dirty="0">
                      <a:solidFill>
                        <a:schemeClr val="accent5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，传导电流</a:t>
                  </a: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B932D03F-56DD-2BB1-37A6-608A1B6BA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9758" y="3390663"/>
                  <a:ext cx="2067408" cy="307777"/>
                </a:xfrm>
                <a:prstGeom prst="rect">
                  <a:avLst/>
                </a:prstGeom>
                <a:blipFill>
                  <a:blip r:embed="rId14"/>
                  <a:stretch>
                    <a:fillRect t="-3922" r="-885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4AB01A5-A01B-B38C-8962-84D435774D60}"/>
              </a:ext>
            </a:extLst>
          </p:cNvPr>
          <p:cNvGrpSpPr/>
          <p:nvPr/>
        </p:nvGrpSpPr>
        <p:grpSpPr>
          <a:xfrm>
            <a:off x="6987236" y="2696663"/>
            <a:ext cx="2295221" cy="973814"/>
            <a:chOff x="6472083" y="2725463"/>
            <a:chExt cx="2295221" cy="97381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EFC9EE4-8235-0ACD-44C8-DEA08784D6BF}"/>
                </a:ext>
              </a:extLst>
            </p:cNvPr>
            <p:cNvSpPr/>
            <p:nvPr/>
          </p:nvSpPr>
          <p:spPr>
            <a:xfrm>
              <a:off x="6566297" y="2725463"/>
              <a:ext cx="235984" cy="313766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2A397E3-10C7-67F4-7E04-A7017CBEE8B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6684289" y="3039229"/>
              <a:ext cx="0" cy="31149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55FBA81-D09C-D0F5-C2E6-DA0DBB7ABCED}"/>
                    </a:ext>
                  </a:extLst>
                </p:cNvPr>
                <p:cNvSpPr txBox="1"/>
                <p:nvPr/>
              </p:nvSpPr>
              <p:spPr>
                <a:xfrm>
                  <a:off x="6472083" y="3391500"/>
                  <a:ext cx="22952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0" dirty="0">
                      <a:solidFill>
                        <a:schemeClr val="accent6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磁化电流，</a:t>
                  </a:r>
                  <a14:m>
                    <m:oMath xmlns:m="http://schemas.openxmlformats.org/officeDocument/2006/math">
                      <m:r>
                        <a:rPr lang="en-US" altLang="zh-CN" sz="14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𝑚𝑎𝑔𝑛𝑒𝑡𝑖𝑧𝑎𝑡𝑖𝑜𝑛</m:t>
                      </m:r>
                    </m:oMath>
                  </a14:m>
                  <a:endParaRPr lang="zh-CN" altLang="en-US" sz="1400" dirty="0">
                    <a:solidFill>
                      <a:schemeClr val="accent6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55FBA81-D09C-D0F5-C2E6-DA0DBB7AB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2083" y="3391500"/>
                  <a:ext cx="2295221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796" t="-6000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FBA24C6-3AFB-9EBF-4878-1B863ED64177}"/>
              </a:ext>
            </a:extLst>
          </p:cNvPr>
          <p:cNvGrpSpPr/>
          <p:nvPr/>
        </p:nvGrpSpPr>
        <p:grpSpPr>
          <a:xfrm>
            <a:off x="4262208" y="2931459"/>
            <a:ext cx="2637844" cy="1448347"/>
            <a:chOff x="3631855" y="2931459"/>
            <a:chExt cx="2637844" cy="1448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C3A8E02-6CBA-DA3C-4147-AE7C26EDE36E}"/>
                    </a:ext>
                  </a:extLst>
                </p:cNvPr>
                <p:cNvSpPr txBox="1"/>
                <p:nvPr/>
              </p:nvSpPr>
              <p:spPr>
                <a:xfrm>
                  <a:off x="3631855" y="3907946"/>
                  <a:ext cx="2637844" cy="4718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𝑯</m:t>
                          </m:r>
                        </m:e>
                      </m:acc>
                      <m:r>
                        <a:rPr lang="en-US" altLang="zh-CN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⃗"/>
                          <m:ctrlPr>
                            <a:rPr lang="zh-CN" altLang="en-US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𝑩</m:t>
                          </m:r>
                        </m:e>
                      </m:acc>
                      <m:r>
                        <a:rPr lang="en-US" altLang="zh-CN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zh-CN" altLang="en-US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𝑴</m:t>
                          </m:r>
                        </m:e>
                      </m:acc>
                    </m:oMath>
                  </a14:m>
                  <a:r>
                    <a:rPr lang="zh-CN" altLang="en-US" sz="1600" dirty="0">
                      <a:solidFill>
                        <a:schemeClr val="accent2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，磁场强度</a:t>
                  </a: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C3A8E02-6CBA-DA3C-4147-AE7C26EDE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855" y="3907946"/>
                  <a:ext cx="2637844" cy="471860"/>
                </a:xfrm>
                <a:prstGeom prst="rect">
                  <a:avLst/>
                </a:prstGeom>
                <a:blipFill>
                  <a:blip r:embed="rId16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768263F-1A94-5792-FD61-E370C6ABC611}"/>
                </a:ext>
              </a:extLst>
            </p:cNvPr>
            <p:cNvGrpSpPr/>
            <p:nvPr/>
          </p:nvGrpSpPr>
          <p:grpSpPr>
            <a:xfrm>
              <a:off x="4095545" y="2931459"/>
              <a:ext cx="1128053" cy="919367"/>
              <a:chOff x="3751009" y="1131411"/>
              <a:chExt cx="1128053" cy="919367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BE8BEAB-7F80-AAE8-24E8-449331767284}"/>
                  </a:ext>
                </a:extLst>
              </p:cNvPr>
              <p:cNvSpPr/>
              <p:nvPr/>
            </p:nvSpPr>
            <p:spPr>
              <a:xfrm>
                <a:off x="3751009" y="1131411"/>
                <a:ext cx="1128053" cy="616978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886B45B0-AF8C-8202-2589-A375EBDD8522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4315036" y="1748389"/>
                <a:ext cx="0" cy="302389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F98F950-E6DC-1734-A8E9-B3DAF29C462E}"/>
              </a:ext>
            </a:extLst>
          </p:cNvPr>
          <p:cNvSpPr txBox="1"/>
          <p:nvPr/>
        </p:nvSpPr>
        <p:spPr>
          <a:xfrm>
            <a:off x="541912" y="3215417"/>
            <a:ext cx="11108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有磁介质时磁场的安培环路定理：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沿 任意闭合回路 的 磁场强度环量，等于 该回路所包围的 传导电流 代数和。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7B19472-117E-7CE4-584C-0E1F1A96B1EB}"/>
                  </a:ext>
                </a:extLst>
              </p:cNvPr>
              <p:cNvSpPr txBox="1"/>
              <p:nvPr/>
            </p:nvSpPr>
            <p:spPr>
              <a:xfrm>
                <a:off x="4911324" y="3645156"/>
                <a:ext cx="2637844" cy="65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𝑯</m:t>
                          </m:r>
                        </m:e>
                      </m:acc>
                      <m:r>
                        <a:rPr lang="en-US" altLang="zh-CN" b="1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⃗"/>
                          <m:ctrlPr>
                            <a:rPr lang="zh-CN" altLang="en-US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𝑩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zh-CN" altLang="en-US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𝑴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7B19472-117E-7CE4-584C-0E1F1A96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324" y="3645156"/>
                <a:ext cx="2637844" cy="6597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F25673E7-51DF-2037-0B59-7F77C8B33F8D}"/>
              </a:ext>
            </a:extLst>
          </p:cNvPr>
          <p:cNvGrpSpPr/>
          <p:nvPr/>
        </p:nvGrpSpPr>
        <p:grpSpPr>
          <a:xfrm>
            <a:off x="5473125" y="3863881"/>
            <a:ext cx="1461421" cy="975123"/>
            <a:chOff x="5162867" y="4209076"/>
            <a:chExt cx="1461421" cy="975123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9E58260-3EEB-2D53-0568-1A123C9C1F08}"/>
                </a:ext>
              </a:extLst>
            </p:cNvPr>
            <p:cNvSpPr/>
            <p:nvPr/>
          </p:nvSpPr>
          <p:spPr>
            <a:xfrm>
              <a:off x="6388304" y="4209076"/>
              <a:ext cx="235984" cy="313766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878EB89-8CAD-3B6C-C9A6-80CCD2951642}"/>
                </a:ext>
              </a:extLst>
            </p:cNvPr>
            <p:cNvSpPr/>
            <p:nvPr/>
          </p:nvSpPr>
          <p:spPr>
            <a:xfrm>
              <a:off x="5162867" y="4870433"/>
              <a:ext cx="235984" cy="313766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5C0632D9-D00C-E4A7-910F-F4EE20E0E4C4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 flipH="1">
              <a:off x="5280859" y="4522842"/>
              <a:ext cx="1225437" cy="347591"/>
            </a:xfrm>
            <a:prstGeom prst="straightConnector1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3C35CE2-C280-6A6B-5499-29B75A60511C}"/>
              </a:ext>
            </a:extLst>
          </p:cNvPr>
          <p:cNvGrpSpPr/>
          <p:nvPr/>
        </p:nvGrpSpPr>
        <p:grpSpPr>
          <a:xfrm>
            <a:off x="6794801" y="4209241"/>
            <a:ext cx="1278747" cy="933041"/>
            <a:chOff x="6472083" y="2725463"/>
            <a:chExt cx="1278747" cy="933041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CE7C27A-84F2-D58F-DE08-9DD953957AF4}"/>
                </a:ext>
              </a:extLst>
            </p:cNvPr>
            <p:cNvSpPr/>
            <p:nvPr/>
          </p:nvSpPr>
          <p:spPr>
            <a:xfrm>
              <a:off x="6566297" y="2725463"/>
              <a:ext cx="235984" cy="28902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9B591F9F-8F09-89C6-B1DD-174FCC22FF10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>
              <a:off x="6684289" y="3014485"/>
              <a:ext cx="0" cy="33624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8750CCFE-1E45-D38C-817E-E7D373046720}"/>
                    </a:ext>
                  </a:extLst>
                </p:cNvPr>
                <p:cNvSpPr txBox="1"/>
                <p:nvPr/>
              </p:nvSpPr>
              <p:spPr>
                <a:xfrm>
                  <a:off x="6472083" y="3350727"/>
                  <a:ext cx="12787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0" dirty="0">
                      <a:solidFill>
                        <a:schemeClr val="accent1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真空磁导率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0</m:t>
                          </m:r>
                        </m:sub>
                      </m:sSub>
                    </m:oMath>
                  </a14:m>
                  <a:endParaRPr lang="zh-CN" altLang="en-US" sz="1400" dirty="0">
                    <a:solidFill>
                      <a:schemeClr val="accent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8750CCFE-1E45-D38C-817E-E7D373046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2083" y="3350727"/>
                  <a:ext cx="1278747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1435" t="-588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E29BBFC-CA0D-A7B6-1EBD-3E10FA9E1317}"/>
              </a:ext>
            </a:extLst>
          </p:cNvPr>
          <p:cNvGrpSpPr/>
          <p:nvPr/>
        </p:nvGrpSpPr>
        <p:grpSpPr>
          <a:xfrm>
            <a:off x="5574039" y="4209241"/>
            <a:ext cx="1278746" cy="932204"/>
            <a:chOff x="5778511" y="2725463"/>
            <a:chExt cx="1278746" cy="932204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0A50498-DF66-596B-82CB-987298318065}"/>
                </a:ext>
              </a:extLst>
            </p:cNvPr>
            <p:cNvSpPr/>
            <p:nvPr/>
          </p:nvSpPr>
          <p:spPr>
            <a:xfrm>
              <a:off x="6322727" y="2725463"/>
              <a:ext cx="676546" cy="290303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39131B3E-EB4F-0F23-0AD1-8C94EF11D6A3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6661000" y="3015766"/>
              <a:ext cx="0" cy="334124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9C3776E-BB28-B572-B96A-AF45900939EB}"/>
                    </a:ext>
                  </a:extLst>
                </p:cNvPr>
                <p:cNvSpPr txBox="1"/>
                <p:nvPr/>
              </p:nvSpPr>
              <p:spPr>
                <a:xfrm>
                  <a:off x="5778511" y="3349890"/>
                  <a:ext cx="12787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相对磁导率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𝑟</m:t>
                          </m:r>
                        </m:sub>
                      </m:sSub>
                    </m:oMath>
                  </a14:m>
                  <a:endParaRPr lang="zh-CN" altLang="en-US" sz="14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9C3776E-BB28-B572-B96A-AF4590093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8511" y="3349890"/>
                  <a:ext cx="1278746" cy="307777"/>
                </a:xfrm>
                <a:prstGeom prst="rect">
                  <a:avLst/>
                </a:prstGeom>
                <a:blipFill>
                  <a:blip r:embed="rId19"/>
                  <a:stretch>
                    <a:fillRect l="-1429" t="-6000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78AACE8-1E29-CB15-3DDC-92CC45CD6AFA}"/>
              </a:ext>
            </a:extLst>
          </p:cNvPr>
          <p:cNvGrpSpPr/>
          <p:nvPr/>
        </p:nvGrpSpPr>
        <p:grpSpPr>
          <a:xfrm>
            <a:off x="5675131" y="5141445"/>
            <a:ext cx="2282846" cy="417387"/>
            <a:chOff x="5149788" y="5080955"/>
            <a:chExt cx="2282846" cy="417387"/>
          </a:xfrm>
        </p:grpSpPr>
        <p:sp>
          <p:nvSpPr>
            <p:cNvPr id="72" name="左大括号 71">
              <a:extLst>
                <a:ext uri="{FF2B5EF4-FFF2-40B4-BE49-F238E27FC236}">
                  <a16:creationId xmlns:a16="http://schemas.microsoft.com/office/drawing/2014/main" id="{7F2D0C62-7C29-D268-9465-FBDFE44758CE}"/>
                </a:ext>
              </a:extLst>
            </p:cNvPr>
            <p:cNvSpPr/>
            <p:nvPr/>
          </p:nvSpPr>
          <p:spPr>
            <a:xfrm rot="16200000">
              <a:off x="6236406" y="3994337"/>
              <a:ext cx="109610" cy="2282846"/>
            </a:xfrm>
            <a:prstGeom prst="leftBrace">
              <a:avLst>
                <a:gd name="adj1" fmla="val 162560"/>
                <a:gd name="adj2" fmla="val 50000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3B7B333F-2F73-413E-2F4B-20049E072A13}"/>
                    </a:ext>
                  </a:extLst>
                </p:cNvPr>
                <p:cNvSpPr txBox="1"/>
                <p:nvPr/>
              </p:nvSpPr>
              <p:spPr>
                <a:xfrm>
                  <a:off x="5581130" y="5190565"/>
                  <a:ext cx="159240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0" dirty="0">
                      <a:solidFill>
                        <a:srgbClr val="00B0F0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磁导率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𝜇</m:t>
                          </m:r>
                          <m:r>
                            <a:rPr lang="en-US" altLang="zh-CN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0</m:t>
                          </m:r>
                        </m:sub>
                      </m:sSub>
                    </m:oMath>
                  </a14:m>
                  <a:endParaRPr lang="zh-CN" altLang="en-US" sz="1400" dirty="0">
                    <a:solidFill>
                      <a:srgbClr val="00B0F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3B7B333F-2F73-413E-2F4B-20049E072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130" y="5190565"/>
                  <a:ext cx="1592409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1149" t="-392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0547C52-6285-1968-2CAB-8E534F7163F1}"/>
                  </a:ext>
                </a:extLst>
              </p:cNvPr>
              <p:cNvSpPr txBox="1"/>
              <p:nvPr/>
            </p:nvSpPr>
            <p:spPr>
              <a:xfrm>
                <a:off x="4599987" y="4122208"/>
                <a:ext cx="2637844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𝑩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zh-CN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𝑯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0547C52-6285-1968-2CAB-8E534F716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87" y="4122208"/>
                <a:ext cx="2637844" cy="402931"/>
              </a:xfrm>
              <a:prstGeom prst="rect">
                <a:avLst/>
              </a:prstGeom>
              <a:blipFill>
                <a:blip r:embed="rId2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138BE8E3-B426-5CE8-C593-1280B188771D}"/>
                  </a:ext>
                </a:extLst>
              </p:cNvPr>
              <p:cNvSpPr txBox="1"/>
              <p:nvPr/>
            </p:nvSpPr>
            <p:spPr>
              <a:xfrm>
                <a:off x="541912" y="4189727"/>
                <a:ext cx="11108176" cy="36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均匀磁介质中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𝑯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的关系：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磁场强度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与磁感应强度同向，数值上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𝜇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𝑯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𝜇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为介质磁导率。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138BE8E3-B426-5CE8-C593-1280B1887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2" y="4189727"/>
                <a:ext cx="11108176" cy="368499"/>
              </a:xfrm>
              <a:prstGeom prst="rect">
                <a:avLst/>
              </a:prstGeom>
              <a:blipFill>
                <a:blip r:embed="rId22"/>
                <a:stretch>
                  <a:fillRect t="-3279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B3ADF26-E21C-614A-C91F-02892255403F}"/>
              </a:ext>
            </a:extLst>
          </p:cNvPr>
          <p:cNvSpPr txBox="1"/>
          <p:nvPr/>
        </p:nvSpPr>
        <p:spPr>
          <a:xfrm>
            <a:off x="4052784" y="775742"/>
            <a:ext cx="3261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有磁介质时磁场的安培环路定理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323C91-5136-F795-98E8-7D7BC82DA17A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磁场中的磁介质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32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64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-3.33333E-6 L -3.54167E-6 -0.05185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64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4.07407E-6 L 3.33333E-6 -0.04467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7" grpId="0" animBg="1"/>
      <p:bldP spid="9" grpId="0"/>
      <p:bldP spid="4" grpId="0"/>
      <p:bldP spid="4" grpId="1"/>
      <p:bldP spid="5" grpId="0"/>
      <p:bldP spid="5" grpId="1"/>
      <p:bldP spid="7" grpId="0"/>
      <p:bldP spid="7" grpId="1"/>
      <p:bldP spid="10" grpId="0"/>
      <p:bldP spid="10" grpId="1"/>
      <p:bldP spid="14" grpId="0"/>
      <p:bldP spid="14" grpId="1"/>
      <p:bldP spid="16" grpId="0"/>
      <p:bldP spid="16" grpId="1"/>
      <p:bldP spid="17" grpId="0"/>
      <p:bldP spid="17" grpId="1"/>
      <p:bldP spid="40" grpId="0"/>
      <p:bldP spid="42" grpId="0"/>
      <p:bldP spid="42" grpId="1"/>
      <p:bldP spid="75" grpId="0"/>
      <p:bldP spid="75" grpId="1"/>
      <p:bldP spid="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108176" cy="46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当磁场中有磁介质时，利用 有磁介质时的安培环路定理 等理论，分析计算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等物理量。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108176" cy="462178"/>
              </a:xfrm>
              <a:prstGeom prst="rect">
                <a:avLst/>
              </a:prstGeom>
              <a:blipFill>
                <a:blip r:embed="rId6"/>
                <a:stretch>
                  <a:fillRect l="-274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4052785" y="775742"/>
            <a:ext cx="284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有磁介质时磁场的分析计算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61853D-0C41-2087-6BC0-858117905688}"/>
                  </a:ext>
                </a:extLst>
              </p:cNvPr>
              <p:cNvSpPr txBox="1"/>
              <p:nvPr/>
            </p:nvSpPr>
            <p:spPr>
              <a:xfrm>
                <a:off x="507459" y="1960947"/>
                <a:ext cx="9030333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8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：均匀密绕的螺绕环内充满均匀的顺磁介质，相对磁导率为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。环的内外径之差远小于内径。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 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螺绕环中的传导电流为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，单位长度上的匝数为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𝑛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。试求环内的磁感应强度。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61853D-0C41-2087-6BC0-85811790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1960947"/>
                <a:ext cx="9030333" cy="795795"/>
              </a:xfrm>
              <a:prstGeom prst="rect">
                <a:avLst/>
              </a:prstGeom>
              <a:blipFill>
                <a:blip r:embed="rId7"/>
                <a:stretch>
                  <a:fillRect l="-33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79542-90D4-9247-2BE7-0AE0F25F78E3}"/>
                  </a:ext>
                </a:extLst>
              </p:cNvPr>
              <p:cNvSpPr txBox="1"/>
              <p:nvPr/>
            </p:nvSpPr>
            <p:spPr>
              <a:xfrm>
                <a:off x="507457" y="2830325"/>
                <a:ext cx="8960798" cy="2735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解：如图，取以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为圆心的圆作为</a:t>
                </a:r>
                <a:r>
                  <a:rPr lang="zh-CN" altLang="en-US" sz="1600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积分回路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由对称性知，积分回路上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𝑯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处处等大，方向沿圆的切线方向。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由安培环路定理，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𝑯</m:t>
                            </m:r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𝑁𝐼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；其中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2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𝐻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·2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·2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由于环的内外径之差远小于内径，故不论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如何取，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𝐻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𝑛𝐼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𝐻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𝑛𝐼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方向由右手螺旋定则确定。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79542-90D4-9247-2BE7-0AE0F25F7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830325"/>
                <a:ext cx="8960798" cy="2735685"/>
              </a:xfrm>
              <a:prstGeom prst="rect">
                <a:avLst/>
              </a:prstGeom>
              <a:blipFill>
                <a:blip r:embed="rId8"/>
                <a:stretch>
                  <a:fillRect l="-340" b="-2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C8438C8-767B-DBCA-6A02-2058CA0769AE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磁场中的磁介质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4A266A-C401-9A76-5105-C13A2F5E0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1996" y="2968944"/>
            <a:ext cx="2180937" cy="18476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A58278-7851-68D1-7733-DB257E4052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8" b="22582"/>
          <a:stretch/>
        </p:blipFill>
        <p:spPr>
          <a:xfrm>
            <a:off x="8611498" y="1473917"/>
            <a:ext cx="2477296" cy="140513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C192AF2-C0CC-9496-FAFD-0B162FB2524A}"/>
              </a:ext>
            </a:extLst>
          </p:cNvPr>
          <p:cNvGrpSpPr/>
          <p:nvPr/>
        </p:nvGrpSpPr>
        <p:grpSpPr>
          <a:xfrm>
            <a:off x="11121577" y="1528371"/>
            <a:ext cx="529577" cy="1045917"/>
            <a:chOff x="7090732" y="2100080"/>
            <a:chExt cx="529577" cy="10459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3DA090B-DC51-3063-BEB7-10D3C5CCE5A3}"/>
                </a:ext>
              </a:extLst>
            </p:cNvPr>
            <p:cNvGrpSpPr/>
            <p:nvPr/>
          </p:nvGrpSpPr>
          <p:grpSpPr>
            <a:xfrm>
              <a:off x="7090732" y="2100080"/>
              <a:ext cx="529577" cy="717986"/>
              <a:chOff x="7016430" y="2334764"/>
              <a:chExt cx="529577" cy="717986"/>
            </a:xfrm>
          </p:grpSpPr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5B13366F-410C-1C7C-AFE8-7AD7FF1C3334}"/>
                  </a:ext>
                </a:extLst>
              </p:cNvPr>
              <p:cNvSpPr/>
              <p:nvPr/>
            </p:nvSpPr>
            <p:spPr>
              <a:xfrm rot="1274381">
                <a:off x="7039812" y="270564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FA7B2FC8-2DBB-D66D-E901-5276224C47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660488"/>
                <a:ext cx="299556" cy="140316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296131F7-D292-6618-E3B4-AE449BD5E1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299556" cy="108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6DD9576B-85D8-C664-119A-E23AEB303F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34DE638C-FBFC-B70A-0FB5-93167E4B0461}"/>
                      </a:ext>
                    </a:extLst>
                  </p:cNvPr>
                  <p:cNvSpPr txBox="1"/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EA6E45C9-9D24-65FC-8F2E-EE2C35209A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96C5A67E-9717-E6F7-8624-FE55B7544739}"/>
                      </a:ext>
                    </a:extLst>
                  </p:cNvPr>
                  <p:cNvSpPr txBox="1"/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EA6FDCFF-90B3-E0B7-4B10-D91E6D56A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8000" r="-20000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C3638877-6DF5-3CF9-3E87-0000AAFEB0DB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033D0B67-39DD-AB81-DC10-FA52D53C0F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7391" r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B48D886-AF3D-4026-0527-2D3AB5346828}"/>
                    </a:ext>
                  </a:extLst>
                </p:cNvPr>
                <p:cNvSpPr txBox="1"/>
                <p:nvPr/>
              </p:nvSpPr>
              <p:spPr>
                <a:xfrm>
                  <a:off x="7198687" y="2930553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4B48D886-AF3D-4026-0527-2D3AB5346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687" y="2930553"/>
                  <a:ext cx="279372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466EF55-E091-0EB8-8607-8EF1E73EBC23}"/>
              </a:ext>
            </a:extLst>
          </p:cNvPr>
          <p:cNvGrpSpPr/>
          <p:nvPr/>
        </p:nvGrpSpPr>
        <p:grpSpPr>
          <a:xfrm>
            <a:off x="11022879" y="3379104"/>
            <a:ext cx="673260" cy="1027286"/>
            <a:chOff x="6424038" y="4628456"/>
            <a:chExt cx="721449" cy="93618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12EBAF4-0CD7-1540-3281-1263734BBEDD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B2FCF17-0C72-9894-4BEC-07891F1BBF6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97CEEA96-76E8-FC12-206D-22C50E203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80C38E1C-2226-1FDC-7998-C219CA165F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2F7DE384-94EA-EF71-2DFE-1A8BD181CA3F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45E6678E-FA71-1D80-73A3-751CDDAFC2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1739" r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817439E6-464D-81C1-E1C3-1C9388893D84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F0EE3C4-010C-2CCB-8370-C23063775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4783" r="-26087" b="-1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6D937E9-A33A-7CF4-4E8E-E5A36B93A49F}"/>
                    </a:ext>
                  </a:extLst>
                </p:cNvPr>
                <p:cNvSpPr txBox="1"/>
                <p:nvPr/>
              </p:nvSpPr>
              <p:spPr>
                <a:xfrm>
                  <a:off x="6424038" y="5221052"/>
                  <a:ext cx="721449" cy="3435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altLang="zh-CN" sz="1400" b="0" dirty="0"/>
                </a:p>
                <a:p>
                  <a:r>
                    <a:rPr lang="zh-CN" altLang="en-US" sz="105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（俯视图）</a:t>
                  </a: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6D937E9-A33A-7CF4-4E8E-E5A36B93A4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038" y="5221052"/>
                  <a:ext cx="721449" cy="343592"/>
                </a:xfrm>
                <a:prstGeom prst="rect">
                  <a:avLst/>
                </a:prstGeom>
                <a:blipFill>
                  <a:blip r:embed="rId17"/>
                  <a:stretch>
                    <a:fillRect l="-11712" r="-10811" b="-209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0208689E-8BFA-8F55-EED6-3798B277749D}"/>
              </a:ext>
            </a:extLst>
          </p:cNvPr>
          <p:cNvSpPr txBox="1"/>
          <p:nvPr/>
        </p:nvSpPr>
        <p:spPr>
          <a:xfrm>
            <a:off x="9489495" y="5063482"/>
            <a:ext cx="1245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积分回路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744E1C8-8AE1-21CE-87C2-8345F7887CD8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10112463" y="4612769"/>
            <a:ext cx="1" cy="4507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0349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0" grpId="0" uiExpand="1" build="p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 磁感应强度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5588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静止电荷间的作用力 是通过 电场 进行传递的。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290AC5-7153-3FD2-1C6E-0D8E531F6FF1}"/>
              </a:ext>
            </a:extLst>
          </p:cNvPr>
          <p:cNvSpPr txBox="1"/>
          <p:nvPr/>
        </p:nvSpPr>
        <p:spPr>
          <a:xfrm>
            <a:off x="6096000" y="1425185"/>
            <a:ext cx="5588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运动电荷间的作用力 是通过 磁场 进行传递的。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3291743-7817-3E13-DE04-D89159F41285}"/>
              </a:ext>
            </a:extLst>
          </p:cNvPr>
          <p:cNvSpPr/>
          <p:nvPr/>
        </p:nvSpPr>
        <p:spPr>
          <a:xfrm>
            <a:off x="1002287" y="1968500"/>
            <a:ext cx="4598886" cy="252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033E534-C7FD-272C-E32B-E8784D578C92}"/>
              </a:ext>
            </a:extLst>
          </p:cNvPr>
          <p:cNvSpPr/>
          <p:nvPr/>
        </p:nvSpPr>
        <p:spPr>
          <a:xfrm>
            <a:off x="6590829" y="1968500"/>
            <a:ext cx="4598886" cy="252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CBDB872-37AA-67AB-452A-65B8BD3F027E}"/>
              </a:ext>
            </a:extLst>
          </p:cNvPr>
          <p:cNvCxnSpPr/>
          <p:nvPr/>
        </p:nvCxnSpPr>
        <p:spPr>
          <a:xfrm>
            <a:off x="1706062" y="3209605"/>
            <a:ext cx="3553272" cy="0"/>
          </a:xfrm>
          <a:prstGeom prst="straightConnector1">
            <a:avLst/>
          </a:prstGeom>
          <a:ln w="31750">
            <a:gradFill>
              <a:gsLst>
                <a:gs pos="0">
                  <a:srgbClr val="FF0000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F1AF030-E5E8-2045-9B08-9ED5D28F54D4}"/>
              </a:ext>
            </a:extLst>
          </p:cNvPr>
          <p:cNvCxnSpPr>
            <a:cxnSpLocks/>
          </p:cNvCxnSpPr>
          <p:nvPr/>
        </p:nvCxnSpPr>
        <p:spPr>
          <a:xfrm rot="900000">
            <a:off x="1645524" y="3669432"/>
            <a:ext cx="3553272" cy="0"/>
          </a:xfrm>
          <a:prstGeom prst="straightConnector1">
            <a:avLst/>
          </a:prstGeom>
          <a:ln w="31750">
            <a:gradFill>
              <a:gsLst>
                <a:gs pos="0">
                  <a:srgbClr val="FF0000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1246E9F-DF6E-1CCF-2992-51CFA6AA5EC9}"/>
              </a:ext>
            </a:extLst>
          </p:cNvPr>
          <p:cNvCxnSpPr>
            <a:cxnSpLocks/>
          </p:cNvCxnSpPr>
          <p:nvPr/>
        </p:nvCxnSpPr>
        <p:spPr>
          <a:xfrm rot="-900000">
            <a:off x="1639457" y="2749776"/>
            <a:ext cx="3553272" cy="0"/>
          </a:xfrm>
          <a:prstGeom prst="straightConnector1">
            <a:avLst/>
          </a:prstGeom>
          <a:ln w="31750">
            <a:gradFill>
              <a:gsLst>
                <a:gs pos="0">
                  <a:srgbClr val="FF0000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A10B5C5F-B2DD-F772-A30E-5C0B40251047}"/>
                  </a:ext>
                </a:extLst>
              </p:cNvPr>
              <p:cNvSpPr/>
              <p:nvPr/>
            </p:nvSpPr>
            <p:spPr>
              <a:xfrm>
                <a:off x="1575104" y="3060317"/>
                <a:ext cx="272108" cy="27210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A10B5C5F-B2DD-F772-A30E-5C0B40251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104" y="3060317"/>
                <a:ext cx="272108" cy="272108"/>
              </a:xfrm>
              <a:prstGeom prst="ellipse">
                <a:avLst/>
              </a:prstGeom>
              <a:blipFill>
                <a:blip r:embed="rId6"/>
                <a:stretch>
                  <a:fillRect l="-2083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E5E8F41-56A3-0939-AE88-E7B03588DE8F}"/>
                  </a:ext>
                </a:extLst>
              </p:cNvPr>
              <p:cNvSpPr/>
              <p:nvPr/>
            </p:nvSpPr>
            <p:spPr>
              <a:xfrm>
                <a:off x="3752951" y="3108837"/>
                <a:ext cx="201531" cy="20153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E5E8F41-56A3-0939-AE88-E7B03588D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951" y="3108837"/>
                <a:ext cx="201531" cy="201531"/>
              </a:xfrm>
              <a:prstGeom prst="ellipse">
                <a:avLst/>
              </a:prstGeom>
              <a:blipFill>
                <a:blip r:embed="rId7"/>
                <a:stretch>
                  <a:fillRect l="-277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3396EA5E-1481-1403-C192-870C22A56E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422" b="53304"/>
          <a:stretch/>
        </p:blipFill>
        <p:spPr>
          <a:xfrm>
            <a:off x="6863193" y="2550986"/>
            <a:ext cx="4084674" cy="5783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5A0C24-ACED-CFCD-C27A-D0553D876A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1247" b="53481"/>
          <a:stretch/>
        </p:blipFill>
        <p:spPr>
          <a:xfrm>
            <a:off x="7939228" y="2732548"/>
            <a:ext cx="1963082" cy="404382"/>
          </a:xfrm>
          <a:prstGeom prst="rect">
            <a:avLst/>
          </a:prstGeom>
        </p:spPr>
      </p:pic>
      <p:sp>
        <p:nvSpPr>
          <p:cNvPr id="59" name="圆柱体 58">
            <a:extLst>
              <a:ext uri="{FF2B5EF4-FFF2-40B4-BE49-F238E27FC236}">
                <a16:creationId xmlns:a16="http://schemas.microsoft.com/office/drawing/2014/main" id="{BB2EFCA5-ACE7-3201-20DF-EC42C722C83D}"/>
              </a:ext>
            </a:extLst>
          </p:cNvPr>
          <p:cNvSpPr/>
          <p:nvPr/>
        </p:nvSpPr>
        <p:spPr>
          <a:xfrm>
            <a:off x="8897910" y="2209865"/>
            <a:ext cx="45719" cy="1874386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E0A3FB3-3447-CBED-BE25-133C5C9E5388}"/>
              </a:ext>
            </a:extLst>
          </p:cNvPr>
          <p:cNvGrpSpPr/>
          <p:nvPr/>
        </p:nvGrpSpPr>
        <p:grpSpPr>
          <a:xfrm>
            <a:off x="9079435" y="2080913"/>
            <a:ext cx="252376" cy="365264"/>
            <a:chOff x="9079435" y="2080913"/>
            <a:chExt cx="252376" cy="365264"/>
          </a:xfrm>
        </p:grpSpPr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0697E750-7033-0BD3-6837-15D90B415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9435" y="2161288"/>
              <a:ext cx="0" cy="2848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2897E5DA-7ACB-20B1-FC23-202D988A43C1}"/>
                    </a:ext>
                  </a:extLst>
                </p:cNvPr>
                <p:cNvSpPr txBox="1"/>
                <p:nvPr/>
              </p:nvSpPr>
              <p:spPr>
                <a:xfrm>
                  <a:off x="9173819" y="2080913"/>
                  <a:ext cx="1579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2897E5DA-7ACB-20B1-FC23-202D988A4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819" y="2080913"/>
                  <a:ext cx="15799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4615" r="-23077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125309FF-C976-0FC6-04B3-BE634D599C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46085"/>
          <a:stretch/>
        </p:blipFill>
        <p:spPr>
          <a:xfrm>
            <a:off x="6855573" y="3129143"/>
            <a:ext cx="4084674" cy="67383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9140DC8-EB21-4ACF-03C5-B53B391EA6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neDrawing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8024" y="2443659"/>
            <a:ext cx="2882543" cy="1652159"/>
          </a:xfrm>
          <a:prstGeom prst="rect">
            <a:avLst/>
          </a:prstGeom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31E4A47F-0D46-8E2D-CC6A-8784D8AC9747}"/>
              </a:ext>
            </a:extLst>
          </p:cNvPr>
          <p:cNvGrpSpPr/>
          <p:nvPr/>
        </p:nvGrpSpPr>
        <p:grpSpPr>
          <a:xfrm>
            <a:off x="8431481" y="2738702"/>
            <a:ext cx="1057014" cy="1057014"/>
            <a:chOff x="8361761" y="5047880"/>
            <a:chExt cx="1057014" cy="1057014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980F01B-EDB4-AC1C-FD30-8401A5EB5EF1}"/>
                </a:ext>
              </a:extLst>
            </p:cNvPr>
            <p:cNvSpPr/>
            <p:nvPr/>
          </p:nvSpPr>
          <p:spPr>
            <a:xfrm>
              <a:off x="8759783" y="5448432"/>
              <a:ext cx="260974" cy="260974"/>
            </a:xfrm>
            <a:prstGeom prst="ellipse">
              <a:avLst/>
            </a:prstGeom>
            <a:noFill/>
            <a:ln w="28575">
              <a:solidFill>
                <a:srgbClr val="0047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86510D01-6C89-4F9F-E671-B45C66AB3FA2}"/>
                </a:ext>
              </a:extLst>
            </p:cNvPr>
            <p:cNvSpPr/>
            <p:nvPr/>
          </p:nvSpPr>
          <p:spPr>
            <a:xfrm>
              <a:off x="8664795" y="5353444"/>
              <a:ext cx="450949" cy="450949"/>
            </a:xfrm>
            <a:prstGeom prst="ellipse">
              <a:avLst/>
            </a:prstGeom>
            <a:noFill/>
            <a:ln w="28575">
              <a:solidFill>
                <a:srgbClr val="0047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168DAD91-451B-DAD7-BE71-B6A62DCFB32C}"/>
                </a:ext>
              </a:extLst>
            </p:cNvPr>
            <p:cNvSpPr/>
            <p:nvPr/>
          </p:nvSpPr>
          <p:spPr>
            <a:xfrm>
              <a:off x="8573595" y="5262244"/>
              <a:ext cx="633347" cy="633347"/>
            </a:xfrm>
            <a:prstGeom prst="ellipse">
              <a:avLst/>
            </a:prstGeom>
            <a:noFill/>
            <a:ln w="28575">
              <a:solidFill>
                <a:srgbClr val="0047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6A2074FB-4E34-FEBC-4B5C-158BDDEA9F32}"/>
                </a:ext>
              </a:extLst>
            </p:cNvPr>
            <p:cNvSpPr/>
            <p:nvPr/>
          </p:nvSpPr>
          <p:spPr>
            <a:xfrm>
              <a:off x="8481788" y="5160266"/>
              <a:ext cx="832243" cy="832243"/>
            </a:xfrm>
            <a:prstGeom prst="ellipse">
              <a:avLst/>
            </a:prstGeom>
            <a:noFill/>
            <a:ln w="28575">
              <a:solidFill>
                <a:srgbClr val="0047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3F36E54-0B20-783D-23E8-D9848532F3DC}"/>
                </a:ext>
              </a:extLst>
            </p:cNvPr>
            <p:cNvSpPr/>
            <p:nvPr/>
          </p:nvSpPr>
          <p:spPr>
            <a:xfrm>
              <a:off x="8361761" y="5047880"/>
              <a:ext cx="1057014" cy="1057014"/>
            </a:xfrm>
            <a:prstGeom prst="ellipse">
              <a:avLst/>
            </a:prstGeom>
            <a:noFill/>
            <a:ln w="28575">
              <a:solidFill>
                <a:srgbClr val="0047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2ECB8B5B-2BE9-8DA0-A208-DAB3E56ADFDD}"/>
                </a:ext>
              </a:extLst>
            </p:cNvPr>
            <p:cNvCxnSpPr>
              <a:cxnSpLocks/>
            </p:cNvCxnSpPr>
            <p:nvPr/>
          </p:nvCxnSpPr>
          <p:spPr>
            <a:xfrm>
              <a:off x="8890270" y="5707854"/>
              <a:ext cx="53359" cy="0"/>
            </a:xfrm>
            <a:prstGeom prst="straightConnector1">
              <a:avLst/>
            </a:prstGeom>
            <a:ln w="28575">
              <a:solidFill>
                <a:srgbClr val="0047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FFC74262-A904-DE01-C5EB-FB3AFD8848C2}"/>
                </a:ext>
              </a:extLst>
            </p:cNvPr>
            <p:cNvCxnSpPr>
              <a:cxnSpLocks/>
            </p:cNvCxnSpPr>
            <p:nvPr/>
          </p:nvCxnSpPr>
          <p:spPr>
            <a:xfrm>
              <a:off x="8890538" y="5804372"/>
              <a:ext cx="53359" cy="0"/>
            </a:xfrm>
            <a:prstGeom prst="straightConnector1">
              <a:avLst/>
            </a:prstGeom>
            <a:ln w="28575">
              <a:solidFill>
                <a:srgbClr val="0047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C6A248A7-67BA-0D2B-4367-F5E5E731E057}"/>
                </a:ext>
              </a:extLst>
            </p:cNvPr>
            <p:cNvCxnSpPr>
              <a:cxnSpLocks/>
            </p:cNvCxnSpPr>
            <p:nvPr/>
          </p:nvCxnSpPr>
          <p:spPr>
            <a:xfrm>
              <a:off x="8891404" y="5895591"/>
              <a:ext cx="53359" cy="0"/>
            </a:xfrm>
            <a:prstGeom prst="straightConnector1">
              <a:avLst/>
            </a:prstGeom>
            <a:ln w="28575">
              <a:solidFill>
                <a:srgbClr val="0047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A6BFFA24-42BE-2C98-0941-22DF9DD71A1D}"/>
                </a:ext>
              </a:extLst>
            </p:cNvPr>
            <p:cNvCxnSpPr>
              <a:cxnSpLocks/>
            </p:cNvCxnSpPr>
            <p:nvPr/>
          </p:nvCxnSpPr>
          <p:spPr>
            <a:xfrm>
              <a:off x="8890270" y="5994061"/>
              <a:ext cx="53359" cy="0"/>
            </a:xfrm>
            <a:prstGeom prst="straightConnector1">
              <a:avLst/>
            </a:prstGeom>
            <a:ln w="28575">
              <a:solidFill>
                <a:srgbClr val="0047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AC48E215-F7CF-0821-DAEE-2B14183F6969}"/>
                </a:ext>
              </a:extLst>
            </p:cNvPr>
            <p:cNvCxnSpPr>
              <a:cxnSpLocks/>
            </p:cNvCxnSpPr>
            <p:nvPr/>
          </p:nvCxnSpPr>
          <p:spPr>
            <a:xfrm>
              <a:off x="8893253" y="6100591"/>
              <a:ext cx="53359" cy="0"/>
            </a:xfrm>
            <a:prstGeom prst="straightConnector1">
              <a:avLst/>
            </a:prstGeom>
            <a:ln w="28575">
              <a:solidFill>
                <a:srgbClr val="0047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E62AE589-036B-A835-0880-43697CE60A27}"/>
                  </a:ext>
                </a:extLst>
              </p:cNvPr>
              <p:cNvSpPr/>
              <p:nvPr/>
            </p:nvSpPr>
            <p:spPr>
              <a:xfrm>
                <a:off x="9072631" y="3177355"/>
                <a:ext cx="169910" cy="16991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zh-CN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E62AE589-036B-A835-0880-43697CE60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631" y="3177355"/>
                <a:ext cx="169910" cy="169910"/>
              </a:xfrm>
              <a:prstGeom prst="ellipse">
                <a:avLst/>
              </a:prstGeom>
              <a:blipFill>
                <a:blip r:embed="rId15"/>
                <a:stretch>
                  <a:fillRect l="-12903" r="-16129" b="-6452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FC85D22-75D6-FF78-1BE5-CF0EE4BCA553}"/>
              </a:ext>
            </a:extLst>
          </p:cNvPr>
          <p:cNvGrpSpPr/>
          <p:nvPr/>
        </p:nvGrpSpPr>
        <p:grpSpPr>
          <a:xfrm>
            <a:off x="6785637" y="2113112"/>
            <a:ext cx="653636" cy="838383"/>
            <a:chOff x="6908158" y="2113112"/>
            <a:chExt cx="653636" cy="838383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EC7B63E0-8B1D-D939-878D-EA00315013B3}"/>
                </a:ext>
              </a:extLst>
            </p:cNvPr>
            <p:cNvGrpSpPr/>
            <p:nvPr/>
          </p:nvGrpSpPr>
          <p:grpSpPr>
            <a:xfrm>
              <a:off x="6908158" y="2113112"/>
              <a:ext cx="653636" cy="632679"/>
              <a:chOff x="6833856" y="2347796"/>
              <a:chExt cx="653636" cy="632679"/>
            </a:xfrm>
          </p:grpSpPr>
          <p:sp>
            <p:nvSpPr>
              <p:cNvPr id="98" name="平行四边形 97">
                <a:extLst>
                  <a:ext uri="{FF2B5EF4-FFF2-40B4-BE49-F238E27FC236}">
                    <a16:creationId xmlns:a16="http://schemas.microsoft.com/office/drawing/2014/main" id="{B33A0564-8577-C545-A8AC-6059833B9B2F}"/>
                  </a:ext>
                </a:extLst>
              </p:cNvPr>
              <p:cNvSpPr/>
              <p:nvPr/>
            </p:nvSpPr>
            <p:spPr>
              <a:xfrm>
                <a:off x="7026786" y="262599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42F421F9-2810-F35E-EDE6-6ADB7B66D0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564483"/>
                <a:ext cx="236321" cy="236321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1EB11530-66D2-5263-18FD-801312BCC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11C14D14-F41F-2E0C-8657-F29F2EE2B6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19C30B80-6568-D45D-3C92-095960D1B8BA}"/>
                      </a:ext>
                    </a:extLst>
                  </p:cNvPr>
                  <p:cNvSpPr txBox="1"/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93" name="文本框 92">
                    <a:extLst>
                      <a:ext uri="{FF2B5EF4-FFF2-40B4-BE49-F238E27FC236}">
                        <a16:creationId xmlns:a16="http://schemas.microsoft.com/office/drawing/2014/main" id="{19C30B80-6568-D45D-3C92-095960D1B8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6667" r="-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D4C0195-061E-5F44-1479-46FE8377E77F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94" name="文本框 93">
                    <a:extLst>
                      <a:ext uri="{FF2B5EF4-FFF2-40B4-BE49-F238E27FC236}">
                        <a16:creationId xmlns:a16="http://schemas.microsoft.com/office/drawing/2014/main" id="{5D4C0195-061E-5F44-1479-46FE8377E7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8000" r="-20000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584C6916-6A2D-6006-6A9A-D379831F9459}"/>
                      </a:ext>
                    </a:extLst>
                  </p:cNvPr>
                  <p:cNvSpPr txBox="1"/>
                  <p:nvPr/>
                </p:nvSpPr>
                <p:spPr>
                  <a:xfrm>
                    <a:off x="6833856" y="2347796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95" name="文本框 94">
                    <a:extLst>
                      <a:ext uri="{FF2B5EF4-FFF2-40B4-BE49-F238E27FC236}">
                        <a16:creationId xmlns:a16="http://schemas.microsoft.com/office/drawing/2014/main" id="{584C6916-6A2D-6006-6A9A-D379831F94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856" y="2347796"/>
                    <a:ext cx="139333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3043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B28FAB0E-B9A3-D886-D58A-1C9FF9CBD183}"/>
                    </a:ext>
                  </a:extLst>
                </p:cNvPr>
                <p:cNvSpPr txBox="1"/>
                <p:nvPr/>
              </p:nvSpPr>
              <p:spPr>
                <a:xfrm>
                  <a:off x="7110916" y="27360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B28FAB0E-B9A3-D886-D58A-1C9FF9CBD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16" y="2736051"/>
                  <a:ext cx="279372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8A8CE4F-FF2F-912D-280D-00225554CCD4}"/>
              </a:ext>
            </a:extLst>
          </p:cNvPr>
          <p:cNvGrpSpPr/>
          <p:nvPr/>
        </p:nvGrpSpPr>
        <p:grpSpPr>
          <a:xfrm>
            <a:off x="1267916" y="2136278"/>
            <a:ext cx="486722" cy="807439"/>
            <a:chOff x="6636430" y="4628456"/>
            <a:chExt cx="486722" cy="807439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1F27004E-DA8B-2681-D969-D36EA794F55A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62ED2D86-975F-9C2D-69C8-C1CC1ECCFA9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007B9A1B-0391-6151-59A2-3BAAC8532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DFAC186C-B54D-F34F-3A7F-5A713FC70D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196E3279-2685-65F2-CB6C-692AAB1D8E54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196E3279-2685-65F2-CB6C-692AAB1D8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18CD42B9-A89E-EFB5-DF59-5B447D5F09CE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18CD42B9-A89E-EFB5-DF59-5B447D5F0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8000" r="-2000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43F25ABC-3285-2589-E04E-94F2A502A89C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43F25ABC-3285-2589-E04E-94F2A502A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8A102BAE-08E6-EC21-0737-60940330DC73}"/>
              </a:ext>
            </a:extLst>
          </p:cNvPr>
          <p:cNvGrpSpPr/>
          <p:nvPr/>
        </p:nvGrpSpPr>
        <p:grpSpPr>
          <a:xfrm>
            <a:off x="9889581" y="2803086"/>
            <a:ext cx="492069" cy="333845"/>
            <a:chOff x="9889581" y="2803086"/>
            <a:chExt cx="492069" cy="333845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36124D9D-07A0-2074-E8FF-CAD3FC524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581" y="2872103"/>
              <a:ext cx="267306" cy="264828"/>
            </a:xfrm>
            <a:prstGeom prst="straightConnector1">
              <a:avLst/>
            </a:prstGeom>
            <a:ln w="19050">
              <a:solidFill>
                <a:srgbClr val="00479D"/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0C9F2CDB-B741-D053-C18A-A49B38DA8D34}"/>
                    </a:ext>
                  </a:extLst>
                </p:cNvPr>
                <p:cNvSpPr txBox="1"/>
                <p:nvPr/>
              </p:nvSpPr>
              <p:spPr>
                <a:xfrm>
                  <a:off x="10185378" y="2803086"/>
                  <a:ext cx="19627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00479D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0C9F2CDB-B741-D053-C18A-A49B38DA8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5378" y="2803086"/>
                  <a:ext cx="196272" cy="246221"/>
                </a:xfrm>
                <a:prstGeom prst="rect">
                  <a:avLst/>
                </a:prstGeom>
                <a:blipFill>
                  <a:blip r:embed="rId22"/>
                  <a:stretch>
                    <a:fillRect l="-21875" r="-18750"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D88C7ED-7057-12DA-0990-701A1CB5B734}"/>
              </a:ext>
            </a:extLst>
          </p:cNvPr>
          <p:cNvGrpSpPr/>
          <p:nvPr/>
        </p:nvGrpSpPr>
        <p:grpSpPr>
          <a:xfrm>
            <a:off x="9902310" y="3123744"/>
            <a:ext cx="304319" cy="246221"/>
            <a:chOff x="9902310" y="3123744"/>
            <a:chExt cx="304319" cy="246221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326BABD9-9A77-B306-9D21-ED1AE6E5150C}"/>
                </a:ext>
              </a:extLst>
            </p:cNvPr>
            <p:cNvCxnSpPr>
              <a:cxnSpLocks/>
            </p:cNvCxnSpPr>
            <p:nvPr/>
          </p:nvCxnSpPr>
          <p:spPr>
            <a:xfrm>
              <a:off x="9902310" y="3129143"/>
              <a:ext cx="304319" cy="778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ot"/>
              <a:tailEnd type="triangle"/>
            </a:ln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ED1CDD40-CEAB-F891-8287-2CA27527E28E}"/>
                    </a:ext>
                  </a:extLst>
                </p:cNvPr>
                <p:cNvSpPr txBox="1"/>
                <p:nvPr/>
              </p:nvSpPr>
              <p:spPr>
                <a:xfrm>
                  <a:off x="9982545" y="3123744"/>
                  <a:ext cx="1743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ED1CDD40-CEAB-F891-8287-2CA27527E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545" y="3123744"/>
                  <a:ext cx="174342" cy="246221"/>
                </a:xfrm>
                <a:prstGeom prst="rect">
                  <a:avLst/>
                </a:prstGeom>
                <a:blipFill>
                  <a:blip r:embed="rId23"/>
                  <a:stretch>
                    <a:fillRect l="-14286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A932846-E705-F6B9-D549-0AF6A9A058B1}"/>
              </a:ext>
            </a:extLst>
          </p:cNvPr>
          <p:cNvGrpSpPr/>
          <p:nvPr/>
        </p:nvGrpSpPr>
        <p:grpSpPr>
          <a:xfrm>
            <a:off x="9729405" y="2550694"/>
            <a:ext cx="195886" cy="585943"/>
            <a:chOff x="8900434" y="1860234"/>
            <a:chExt cx="195886" cy="585943"/>
          </a:xfrm>
        </p:grpSpPr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D637FD03-9628-09FA-498E-D6A426630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9435" y="2059316"/>
              <a:ext cx="0" cy="3868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58DD112-14FF-8E6E-EA28-34B421C55618}"/>
                    </a:ext>
                  </a:extLst>
                </p:cNvPr>
                <p:cNvSpPr txBox="1"/>
                <p:nvPr/>
              </p:nvSpPr>
              <p:spPr>
                <a:xfrm>
                  <a:off x="8900434" y="1860234"/>
                  <a:ext cx="1958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58DD112-14FF-8E6E-EA28-34B421C55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0434" y="1860234"/>
                  <a:ext cx="195886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40625" t="-2174" r="-37500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886B552-D44C-7F9B-A8CD-232715AE7B6C}"/>
                  </a:ext>
                </a:extLst>
              </p:cNvPr>
              <p:cNvSpPr/>
              <p:nvPr/>
            </p:nvSpPr>
            <p:spPr>
              <a:xfrm>
                <a:off x="9189337" y="2949472"/>
                <a:ext cx="201531" cy="1796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 w="19050">
                <a:solidFill>
                  <a:srgbClr val="FF0000">
                    <a:alpha val="75000"/>
                  </a:srgbClr>
                </a:solidFill>
              </a:ln>
              <a:effectLst>
                <a:reflection blurRad="6350" stA="50000" endA="300" endPos="9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1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886B552-D44C-7F9B-A8CD-232715AE7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337" y="2949472"/>
                <a:ext cx="201531" cy="179671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19050">
                <a:solidFill>
                  <a:srgbClr val="FF0000">
                    <a:alpha val="75000"/>
                  </a:srgbClr>
                </a:solidFill>
              </a:ln>
              <a:effectLst>
                <a:reflection blurRad="6350" stA="50000" endA="300" endPos="90000" dir="5400000" sy="-100000" algn="bl" rotWithShape="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03D9F09-57F1-5CAF-C760-A58F333F61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" b="504"/>
          <a:stretch/>
        </p:blipFill>
        <p:spPr>
          <a:xfrm>
            <a:off x="7939228" y="3129729"/>
            <a:ext cx="1963082" cy="469891"/>
          </a:xfrm>
          <a:prstGeom prst="rect">
            <a:avLst/>
          </a:prstGeom>
        </p:spPr>
      </p:pic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CE06ADD-73F4-DAC0-408C-611B07FD6A3A}"/>
              </a:ext>
            </a:extLst>
          </p:cNvPr>
          <p:cNvGrpSpPr/>
          <p:nvPr/>
        </p:nvGrpSpPr>
        <p:grpSpPr>
          <a:xfrm>
            <a:off x="9503778" y="3269739"/>
            <a:ext cx="343309" cy="254007"/>
            <a:chOff x="9434058" y="5578917"/>
            <a:chExt cx="343309" cy="254007"/>
          </a:xfrm>
        </p:grpSpPr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F91607D0-4796-9D84-4ABD-D9EA318BF530}"/>
                </a:ext>
              </a:extLst>
            </p:cNvPr>
            <p:cNvCxnSpPr>
              <a:cxnSpLocks/>
            </p:cNvCxnSpPr>
            <p:nvPr/>
          </p:nvCxnSpPr>
          <p:spPr>
            <a:xfrm>
              <a:off x="9434058" y="5578917"/>
              <a:ext cx="304319" cy="778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ot"/>
              <a:tailEnd type="triangle"/>
            </a:ln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7993756A-33C2-C5DF-5957-077750D2D422}"/>
                    </a:ext>
                  </a:extLst>
                </p:cNvPr>
                <p:cNvSpPr txBox="1"/>
                <p:nvPr/>
              </p:nvSpPr>
              <p:spPr>
                <a:xfrm>
                  <a:off x="9603025" y="5586703"/>
                  <a:ext cx="17434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文本框 115">
                  <a:extLst>
                    <a:ext uri="{FF2B5EF4-FFF2-40B4-BE49-F238E27FC236}">
                      <a16:creationId xmlns:a16="http://schemas.microsoft.com/office/drawing/2014/main" id="{7993756A-33C2-C5DF-5957-077750D2D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025" y="5586703"/>
                  <a:ext cx="174342" cy="246221"/>
                </a:xfrm>
                <a:prstGeom prst="rect">
                  <a:avLst/>
                </a:prstGeom>
                <a:blipFill>
                  <a:blip r:embed="rId27"/>
                  <a:stretch>
                    <a:fillRect l="-14286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34046E1D-9663-DAA6-DE39-BB5C0687E17D}"/>
              </a:ext>
            </a:extLst>
          </p:cNvPr>
          <p:cNvGrpSpPr/>
          <p:nvPr/>
        </p:nvGrpSpPr>
        <p:grpSpPr>
          <a:xfrm>
            <a:off x="9503778" y="2804460"/>
            <a:ext cx="251327" cy="475031"/>
            <a:chOff x="9434058" y="5113638"/>
            <a:chExt cx="251327" cy="475031"/>
          </a:xfrm>
        </p:grpSpPr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096CE73C-2BDF-EC67-EF9F-34AD487F7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4058" y="5221863"/>
              <a:ext cx="0" cy="366806"/>
            </a:xfrm>
            <a:prstGeom prst="straightConnector1">
              <a:avLst/>
            </a:prstGeom>
            <a:ln w="19050">
              <a:solidFill>
                <a:srgbClr val="00479D"/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9D0CCEEB-1601-9341-233A-F247D23A71AD}"/>
                    </a:ext>
                  </a:extLst>
                </p:cNvPr>
                <p:cNvSpPr txBox="1"/>
                <p:nvPr/>
              </p:nvSpPr>
              <p:spPr>
                <a:xfrm>
                  <a:off x="9489113" y="5113638"/>
                  <a:ext cx="19627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00479D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9D0CCEEB-1601-9341-233A-F247D23A7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9113" y="5113638"/>
                  <a:ext cx="196272" cy="246221"/>
                </a:xfrm>
                <a:prstGeom prst="rect">
                  <a:avLst/>
                </a:prstGeom>
                <a:blipFill>
                  <a:blip r:embed="rId28"/>
                  <a:stretch>
                    <a:fillRect l="-18750" r="-21875" b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9435BFB-DA99-80DB-A40A-CC83E0CADD22}"/>
                  </a:ext>
                </a:extLst>
              </p:cNvPr>
              <p:cNvSpPr txBox="1"/>
              <p:nvPr/>
            </p:nvSpPr>
            <p:spPr>
              <a:xfrm>
                <a:off x="2297933" y="4154186"/>
                <a:ext cx="2007591" cy="33393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FF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点电荷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𝑄</m:t>
                    </m:r>
                  </m:oMath>
                </a14:m>
                <a:r>
                  <a:rPr lang="zh-CN" altLang="en-US" sz="1400" dirty="0">
                    <a:solidFill>
                      <a:srgbClr val="FF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产生的电场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</m:oMath>
                </a14:m>
                <a:endParaRPr lang="zh-CN" altLang="en-US" sz="1400" dirty="0">
                  <a:solidFill>
                    <a:srgbClr val="FF000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9435BFB-DA99-80DB-A40A-CC83E0CAD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933" y="4154186"/>
                <a:ext cx="2007591" cy="333938"/>
              </a:xfrm>
              <a:prstGeom prst="rect">
                <a:avLst/>
              </a:prstGeom>
              <a:blipFill>
                <a:blip r:embed="rId29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94D69532-3D71-2463-102B-F232B2A18F7B}"/>
                  </a:ext>
                </a:extLst>
              </p:cNvPr>
              <p:cNvSpPr txBox="1"/>
              <p:nvPr/>
            </p:nvSpPr>
            <p:spPr>
              <a:xfrm>
                <a:off x="7881990" y="4154374"/>
                <a:ext cx="2007591" cy="33393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00479D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电流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rgbClr val="00479D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</m:t>
                    </m:r>
                  </m:oMath>
                </a14:m>
                <a:r>
                  <a:rPr lang="zh-CN" altLang="en-US" sz="1400" dirty="0">
                    <a:solidFill>
                      <a:srgbClr val="00479D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产生的磁场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zh-CN" altLang="en-US" sz="1400" dirty="0">
                  <a:solidFill>
                    <a:srgbClr val="00479D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94D69532-3D71-2463-102B-F232B2A18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990" y="4154374"/>
                <a:ext cx="2007591" cy="333938"/>
              </a:xfrm>
              <a:prstGeom prst="rect">
                <a:avLst/>
              </a:prstGeom>
              <a:blipFill>
                <a:blip r:embed="rId30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36C109DA-FD25-7522-E88A-4637E633F16A}"/>
                  </a:ext>
                </a:extLst>
              </p:cNvPr>
              <p:cNvSpPr txBox="1"/>
              <p:nvPr/>
            </p:nvSpPr>
            <p:spPr>
              <a:xfrm>
                <a:off x="1362645" y="3368193"/>
                <a:ext cx="704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36C109DA-FD25-7522-E88A-4637E633F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645" y="3368193"/>
                <a:ext cx="704382" cy="369332"/>
              </a:xfrm>
              <a:prstGeom prst="rect">
                <a:avLst/>
              </a:prstGeom>
              <a:blipFill>
                <a:blip r:embed="rId3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E37AA85C-5279-5B97-00F5-A7CCDEE6DC94}"/>
              </a:ext>
            </a:extLst>
          </p:cNvPr>
          <p:cNvGrpSpPr/>
          <p:nvPr/>
        </p:nvGrpSpPr>
        <p:grpSpPr>
          <a:xfrm>
            <a:off x="3954482" y="2866017"/>
            <a:ext cx="563664" cy="343587"/>
            <a:chOff x="3954482" y="2866017"/>
            <a:chExt cx="563664" cy="343587"/>
          </a:xfrm>
        </p:grpSpPr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72D12FA2-5160-ACE0-2D38-767D4EED0A09}"/>
                </a:ext>
              </a:extLst>
            </p:cNvPr>
            <p:cNvCxnSpPr/>
            <p:nvPr/>
          </p:nvCxnSpPr>
          <p:spPr>
            <a:xfrm>
              <a:off x="3954482" y="3209604"/>
              <a:ext cx="38949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DB89BDF-FE47-8EB4-FEA0-906ABED19B1F}"/>
                    </a:ext>
                  </a:extLst>
                </p:cNvPr>
                <p:cNvSpPr txBox="1"/>
                <p:nvPr/>
              </p:nvSpPr>
              <p:spPr>
                <a:xfrm>
                  <a:off x="4305524" y="2866017"/>
                  <a:ext cx="212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ADB89BDF-FE47-8EB4-FEA0-906ABED19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5524" y="2866017"/>
                  <a:ext cx="212622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22857" r="-20000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A3C6D8BF-88D9-2F82-A5DA-8D384B9B1DD6}"/>
                  </a:ext>
                </a:extLst>
              </p:cNvPr>
              <p:cNvSpPr txBox="1"/>
              <p:nvPr/>
            </p:nvSpPr>
            <p:spPr>
              <a:xfrm>
                <a:off x="2237572" y="4751446"/>
                <a:ext cx="2128312" cy="310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电场力：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</m:oMath>
                </a14:m>
                <a:endPara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A3C6D8BF-88D9-2F82-A5DA-8D384B9B1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572" y="4751446"/>
                <a:ext cx="2128312" cy="310598"/>
              </a:xfrm>
              <a:prstGeom prst="rect">
                <a:avLst/>
              </a:prstGeom>
              <a:blipFill>
                <a:blip r:embed="rId33"/>
                <a:stretch>
                  <a:fillRect t="-19608" b="-4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45263777-0208-FEF2-300A-89E7556F747E}"/>
                  </a:ext>
                </a:extLst>
              </p:cNvPr>
              <p:cNvSpPr txBox="1"/>
              <p:nvPr/>
            </p:nvSpPr>
            <p:spPr>
              <a:xfrm>
                <a:off x="7433799" y="4751445"/>
                <a:ext cx="27914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磁场力：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solidFill>
                          <a:srgbClr val="00479D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45263777-0208-FEF2-300A-89E7556F7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99" y="4751445"/>
                <a:ext cx="2791407" cy="276999"/>
              </a:xfrm>
              <a:prstGeom prst="rect">
                <a:avLst/>
              </a:prstGeom>
              <a:blipFill>
                <a:blip r:embed="rId34"/>
                <a:stretch>
                  <a:fillRect t="-34783" b="-4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56A85FAE-5F13-9B71-BB65-B3F1AD4D1E91}"/>
                  </a:ext>
                </a:extLst>
              </p:cNvPr>
              <p:cNvSpPr txBox="1"/>
              <p:nvPr/>
            </p:nvSpPr>
            <p:spPr>
              <a:xfrm>
                <a:off x="7408974" y="4708134"/>
                <a:ext cx="2791407" cy="318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磁场力：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56A85FAE-5F13-9B71-BB65-B3F1AD4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974" y="4708134"/>
                <a:ext cx="2791407" cy="318613"/>
              </a:xfrm>
              <a:prstGeom prst="rect">
                <a:avLst/>
              </a:prstGeom>
              <a:blipFill>
                <a:blip r:embed="rId35"/>
                <a:stretch>
                  <a:fillRect t="-16981" b="-37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9F9E318A-41A3-E58C-3805-C23E3AAF35B1}"/>
                  </a:ext>
                </a:extLst>
              </p:cNvPr>
              <p:cNvSpPr txBox="1"/>
              <p:nvPr/>
            </p:nvSpPr>
            <p:spPr>
              <a:xfrm>
                <a:off x="1700488" y="5200222"/>
                <a:ext cx="3258844" cy="68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的方向：试探电荷所受电场力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的方向</a:t>
                </a:r>
                <a:endParaRPr lang="en-US" altLang="zh-CN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的大小：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𝐹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den>
                    </m:f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9F9E318A-41A3-E58C-3805-C23E3AAF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88" y="5200222"/>
                <a:ext cx="3258844" cy="682495"/>
              </a:xfrm>
              <a:prstGeom prst="rect">
                <a:avLst/>
              </a:prstGeom>
              <a:blipFill>
                <a:blip r:embed="rId36"/>
                <a:stretch>
                  <a:fillRect r="-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3D008877-E928-5FB9-C264-38CA64E83EF2}"/>
                  </a:ext>
                </a:extLst>
              </p:cNvPr>
              <p:cNvSpPr txBox="1"/>
              <p:nvPr/>
            </p:nvSpPr>
            <p:spPr>
              <a:xfrm>
                <a:off x="7314207" y="5200222"/>
                <a:ext cx="3258844" cy="688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的方向：试探电荷不受磁场力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的方向</a:t>
                </a:r>
                <a:endParaRPr lang="en-US" altLang="zh-CN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的大小：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𝑞𝑣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（此时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垂直）</a:t>
                </a:r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3D008877-E928-5FB9-C264-38CA64E83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07" y="5200222"/>
                <a:ext cx="3258844" cy="688715"/>
              </a:xfrm>
              <a:prstGeom prst="rect">
                <a:avLst/>
              </a:prstGeom>
              <a:blipFill>
                <a:blip r:embed="rId37"/>
                <a:stretch>
                  <a:fillRect r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88B06B80-7FD4-55D7-ABCB-2DFBC0070501}"/>
              </a:ext>
            </a:extLst>
          </p:cNvPr>
          <p:cNvGrpSpPr/>
          <p:nvPr/>
        </p:nvGrpSpPr>
        <p:grpSpPr>
          <a:xfrm>
            <a:off x="6789391" y="2577516"/>
            <a:ext cx="4192788" cy="1509817"/>
            <a:chOff x="6802285" y="2529127"/>
            <a:chExt cx="4192788" cy="1509817"/>
          </a:xfrm>
        </p:grpSpPr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9F5463F7-157F-DBC3-334C-3818E704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285" y="2529127"/>
              <a:ext cx="4192788" cy="10990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8066330C-45C5-C809-4028-E66AFBD55421}"/>
                </a:ext>
              </a:extLst>
            </p:cNvPr>
            <p:cNvSpPr txBox="1"/>
            <p:nvPr/>
          </p:nvSpPr>
          <p:spPr>
            <a:xfrm>
              <a:off x="7500038" y="3700390"/>
              <a:ext cx="2771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安培分子环流假说</a:t>
              </a:r>
            </a:p>
          </p:txBody>
        </p:sp>
      </p:grpSp>
      <p:sp>
        <p:nvSpPr>
          <p:cNvPr id="155" name="椭圆 154">
            <a:extLst>
              <a:ext uri="{FF2B5EF4-FFF2-40B4-BE49-F238E27FC236}">
                <a16:creationId xmlns:a16="http://schemas.microsoft.com/office/drawing/2014/main" id="{E910B9BA-BDA5-733C-35C2-A278AC3F3348}"/>
              </a:ext>
            </a:extLst>
          </p:cNvPr>
          <p:cNvSpPr/>
          <p:nvPr/>
        </p:nvSpPr>
        <p:spPr>
          <a:xfrm>
            <a:off x="8924114" y="3239656"/>
            <a:ext cx="64033" cy="64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3CA989ED-50BB-24D7-57F0-C8426A02C153}"/>
              </a:ext>
            </a:extLst>
          </p:cNvPr>
          <p:cNvGrpSpPr/>
          <p:nvPr/>
        </p:nvGrpSpPr>
        <p:grpSpPr>
          <a:xfrm>
            <a:off x="6959168" y="2132314"/>
            <a:ext cx="486722" cy="807439"/>
            <a:chOff x="6636430" y="4628456"/>
            <a:chExt cx="486722" cy="807439"/>
          </a:xfrm>
        </p:grpSpPr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D8E71B33-4B96-0D05-171E-519E4C4D226D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5009E9D6-E5A0-F480-23B6-44947F727712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1" name="直接箭头连接符 160">
                <a:extLst>
                  <a:ext uri="{FF2B5EF4-FFF2-40B4-BE49-F238E27FC236}">
                    <a16:creationId xmlns:a16="http://schemas.microsoft.com/office/drawing/2014/main" id="{B32E599A-44A0-ABF4-1F7A-9837F45447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直接箭头连接符 161">
                <a:extLst>
                  <a:ext uri="{FF2B5EF4-FFF2-40B4-BE49-F238E27FC236}">
                    <a16:creationId xmlns:a16="http://schemas.microsoft.com/office/drawing/2014/main" id="{06169B78-2763-FA5F-4468-5A58D20D67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文本框 162">
                    <a:extLst>
                      <a:ext uri="{FF2B5EF4-FFF2-40B4-BE49-F238E27FC236}">
                        <a16:creationId xmlns:a16="http://schemas.microsoft.com/office/drawing/2014/main" id="{1EAD816A-4B61-BE7B-31F5-184803177007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63" name="文本框 162">
                    <a:extLst>
                      <a:ext uri="{FF2B5EF4-FFF2-40B4-BE49-F238E27FC236}">
                        <a16:creationId xmlns:a16="http://schemas.microsoft.com/office/drawing/2014/main" id="{1EAD816A-4B61-BE7B-31F5-1848031770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6667" r="-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335EB19-FE86-C18E-4918-D500414D8670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C335EB19-FE86-C18E-4918-D500414D8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40"/>
                  <a:stretch>
                    <a:fillRect l="-23077" r="-19231" b="-2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A8E07AB1-4F95-4534-BAF8-D6C9F6B00799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A8E07AB1-4F95-4534-BAF8-D6C9F6B00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65C70F9-9AFF-B215-24D1-5B75B6850513}"/>
              </a:ext>
            </a:extLst>
          </p:cNvPr>
          <p:cNvGrpSpPr/>
          <p:nvPr/>
        </p:nvGrpSpPr>
        <p:grpSpPr>
          <a:xfrm>
            <a:off x="507459" y="1425184"/>
            <a:ext cx="5588540" cy="3091256"/>
            <a:chOff x="507459" y="1421846"/>
            <a:chExt cx="5588540" cy="3091256"/>
          </a:xfrm>
        </p:grpSpPr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ED6F194E-F01B-045F-A182-201FBC5047D4}"/>
                </a:ext>
              </a:extLst>
            </p:cNvPr>
            <p:cNvSpPr/>
            <p:nvPr/>
          </p:nvSpPr>
          <p:spPr>
            <a:xfrm>
              <a:off x="982227" y="1953910"/>
              <a:ext cx="4658229" cy="25591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331A758D-252B-8C16-174B-76FCFA905155}"/>
                </a:ext>
              </a:extLst>
            </p:cNvPr>
            <p:cNvSpPr txBox="1"/>
            <p:nvPr/>
          </p:nvSpPr>
          <p:spPr>
            <a:xfrm>
              <a:off x="507459" y="1421846"/>
              <a:ext cx="55885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矢量叉乘 的 右手螺旋定则</a:t>
              </a:r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2" name="3D 模型 121" descr="Hand">
                <a:extLst>
                  <a:ext uri="{FF2B5EF4-FFF2-40B4-BE49-F238E27FC236}">
                    <a16:creationId xmlns:a16="http://schemas.microsoft.com/office/drawing/2014/main" id="{4188CFAE-BE97-BC4A-975A-EF17AE1FA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0884141"/>
                  </p:ext>
                </p:extLst>
              </p:nvPr>
            </p:nvGraphicFramePr>
            <p:xfrm rot="16200000" flipH="1">
              <a:off x="2321074" y="1572026"/>
              <a:ext cx="1970682" cy="3165326"/>
            </p:xfrm>
            <a:graphic>
              <a:graphicData uri="http://schemas.microsoft.com/office/drawing/2017/model3d">
                <am3d:model3d r:embed="rId41">
                  <am3d:spPr>
                    <a:xfrm rot="16200000" flipH="1">
                      <a:off x="0" y="0"/>
                      <a:ext cx="1970682" cy="316532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9552215" ay="-6" az="10"/>
                    <am3d:postTrans dx="0" dy="0" dz="0"/>
                  </am3d:trans>
                  <am3d:raster rName="Office3DRenderer" rVer="16.0.8326">
                    <am3d:blip r:embed="rId42"/>
                  </am3d:raster>
                  <am3d:objViewport viewportSz="3912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2" name="3D 模型 121" descr="Hand">
                <a:extLst>
                  <a:ext uri="{FF2B5EF4-FFF2-40B4-BE49-F238E27FC236}">
                    <a16:creationId xmlns:a16="http://schemas.microsoft.com/office/drawing/2014/main" id="{4188CFAE-BE97-BC4A-975A-EF17AE1FA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 rot="16200000" flipH="1">
                <a:off x="2321074" y="1572026"/>
                <a:ext cx="1970682" cy="3165326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3" name="3D 模型 122" descr="Male Hand Posing">
                <a:extLst>
                  <a:ext uri="{FF2B5EF4-FFF2-40B4-BE49-F238E27FC236}">
                    <a16:creationId xmlns:a16="http://schemas.microsoft.com/office/drawing/2014/main" id="{66AEFAE7-339F-63FA-456C-AE8F9DAE8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2338722"/>
                  </p:ext>
                </p:extLst>
              </p:nvPr>
            </p:nvGraphicFramePr>
            <p:xfrm rot="16200000" flipH="1">
              <a:off x="2498570" y="1926571"/>
              <a:ext cx="1632976" cy="2524787"/>
            </p:xfrm>
            <a:graphic>
              <a:graphicData uri="http://schemas.microsoft.com/office/drawing/2017/model3d">
                <am3d:model3d r:embed="rId43">
                  <am3d:spPr>
                    <a:xfrm rot="16200000" flipH="1">
                      <a:off x="0" y="0"/>
                      <a:ext cx="1632976" cy="252478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91714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051243" d="1000000"/>
                    <am3d:preTrans dx="-546055" dy="-14623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878986" ay="5124428" az="5880510"/>
                    <am3d:postTrans dx="0" dy="0" dz="0"/>
                  </am3d:trans>
                  <am3d:raster rName="Office3DRenderer" rVer="16.0.8326">
                    <am3d:blip r:embed="rId44"/>
                  </am3d:raster>
                  <am3d:objViewport viewportSz="33322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3" name="3D 模型 122" descr="Male Hand Posing">
                <a:extLst>
                  <a:ext uri="{FF2B5EF4-FFF2-40B4-BE49-F238E27FC236}">
                    <a16:creationId xmlns:a16="http://schemas.microsoft.com/office/drawing/2014/main" id="{66AEFAE7-339F-63FA-456C-AE8F9DAE8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 rot="16200000" flipH="1">
                <a:off x="2498570" y="1926571"/>
                <a:ext cx="1632976" cy="2524787"/>
              </a:xfrm>
              <a:prstGeom prst="rect">
                <a:avLst/>
              </a:prstGeom>
              <a:effectLst/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1F1635A4-8C70-2F23-0401-D8ACB8146DCB}"/>
              </a:ext>
            </a:extLst>
          </p:cNvPr>
          <p:cNvGrpSpPr/>
          <p:nvPr/>
        </p:nvGrpSpPr>
        <p:grpSpPr>
          <a:xfrm>
            <a:off x="1307356" y="2114493"/>
            <a:ext cx="653636" cy="838383"/>
            <a:chOff x="6908158" y="2113112"/>
            <a:chExt cx="653636" cy="838383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59F248C2-7316-8CF4-AE9C-CF2E7576E94B}"/>
                </a:ext>
              </a:extLst>
            </p:cNvPr>
            <p:cNvGrpSpPr/>
            <p:nvPr/>
          </p:nvGrpSpPr>
          <p:grpSpPr>
            <a:xfrm>
              <a:off x="6908158" y="2113112"/>
              <a:ext cx="653636" cy="632679"/>
              <a:chOff x="6833856" y="2347796"/>
              <a:chExt cx="653636" cy="632679"/>
            </a:xfrm>
          </p:grpSpPr>
          <p:sp>
            <p:nvSpPr>
              <p:cNvPr id="129" name="平行四边形 128">
                <a:extLst>
                  <a:ext uri="{FF2B5EF4-FFF2-40B4-BE49-F238E27FC236}">
                    <a16:creationId xmlns:a16="http://schemas.microsoft.com/office/drawing/2014/main" id="{45E3D206-06D0-52E3-8078-704B317D3657}"/>
                  </a:ext>
                </a:extLst>
              </p:cNvPr>
              <p:cNvSpPr/>
              <p:nvPr/>
            </p:nvSpPr>
            <p:spPr>
              <a:xfrm>
                <a:off x="7026786" y="262599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81445DD3-BA7F-00CE-8DE5-40CF4D8FE0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564483"/>
                <a:ext cx="236321" cy="236321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D29603C9-F2E9-72B6-55D7-43AF5E9413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箭头连接符 131">
                <a:extLst>
                  <a:ext uri="{FF2B5EF4-FFF2-40B4-BE49-F238E27FC236}">
                    <a16:creationId xmlns:a16="http://schemas.microsoft.com/office/drawing/2014/main" id="{E3F74FC2-E85B-5EEC-CE55-C4B9F57AEE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6671DDF3-1EC0-9A35-923D-61D041E00FCC}"/>
                      </a:ext>
                    </a:extLst>
                  </p:cNvPr>
                  <p:cNvSpPr txBox="1"/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6671DDF3-1EC0-9A35-923D-61D041E00F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l="-16000" r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文本框 133">
                    <a:extLst>
                      <a:ext uri="{FF2B5EF4-FFF2-40B4-BE49-F238E27FC236}">
                        <a16:creationId xmlns:a16="http://schemas.microsoft.com/office/drawing/2014/main" id="{84CC9622-7F73-1543-8FA1-1D2D849FE601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4" name="文本框 133">
                    <a:extLst>
                      <a:ext uri="{FF2B5EF4-FFF2-40B4-BE49-F238E27FC236}">
                        <a16:creationId xmlns:a16="http://schemas.microsoft.com/office/drawing/2014/main" id="{84CC9622-7F73-1543-8FA1-1D2D849FE6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 l="-24000" r="-24000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4DDA9C63-078F-FA47-D033-5C0BD2F65CCA}"/>
                      </a:ext>
                    </a:extLst>
                  </p:cNvPr>
                  <p:cNvSpPr txBox="1"/>
                  <p:nvPr/>
                </p:nvSpPr>
                <p:spPr>
                  <a:xfrm>
                    <a:off x="6833856" y="2347796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4DDA9C63-078F-FA47-D033-5C0BD2F65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856" y="2347796"/>
                    <a:ext cx="139333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3043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E115E503-79D5-4F3D-5B97-F688BFC72647}"/>
                    </a:ext>
                  </a:extLst>
                </p:cNvPr>
                <p:cNvSpPr txBox="1"/>
                <p:nvPr/>
              </p:nvSpPr>
              <p:spPr>
                <a:xfrm>
                  <a:off x="7110916" y="27360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8" name="文本框 127">
                  <a:extLst>
                    <a:ext uri="{FF2B5EF4-FFF2-40B4-BE49-F238E27FC236}">
                      <a16:creationId xmlns:a16="http://schemas.microsoft.com/office/drawing/2014/main" id="{E115E503-79D5-4F3D-5B97-F688BFC72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16" y="2736051"/>
                  <a:ext cx="279372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CF35E88C-59AB-5770-B953-1B0D353E6748}"/>
              </a:ext>
            </a:extLst>
          </p:cNvPr>
          <p:cNvGrpSpPr/>
          <p:nvPr/>
        </p:nvGrpSpPr>
        <p:grpSpPr>
          <a:xfrm>
            <a:off x="4411092" y="2707430"/>
            <a:ext cx="910966" cy="357481"/>
            <a:chOff x="9902310" y="3129143"/>
            <a:chExt cx="910966" cy="357481"/>
          </a:xfrm>
        </p:grpSpPr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8D5D8A34-6511-7F2C-F73D-F784033DE69C}"/>
                </a:ext>
              </a:extLst>
            </p:cNvPr>
            <p:cNvCxnSpPr>
              <a:cxnSpLocks/>
            </p:cNvCxnSpPr>
            <p:nvPr/>
          </p:nvCxnSpPr>
          <p:spPr>
            <a:xfrm>
              <a:off x="9902310" y="3129143"/>
              <a:ext cx="90822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ot"/>
              <a:tailEnd type="triangle"/>
            </a:ln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22001481-6549-FBEC-A264-8029C0D4592A}"/>
                    </a:ext>
                  </a:extLst>
                </p:cNvPr>
                <p:cNvSpPr txBox="1"/>
                <p:nvPr/>
              </p:nvSpPr>
              <p:spPr>
                <a:xfrm>
                  <a:off x="10618992" y="3209625"/>
                  <a:ext cx="1942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22001481-6549-FBEC-A264-8029C0D45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992" y="3209625"/>
                  <a:ext cx="194284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15625"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19A0AC35-0490-333C-48E5-7C04FA66E0C0}"/>
              </a:ext>
            </a:extLst>
          </p:cNvPr>
          <p:cNvGrpSpPr/>
          <p:nvPr/>
        </p:nvGrpSpPr>
        <p:grpSpPr>
          <a:xfrm>
            <a:off x="4483574" y="2396026"/>
            <a:ext cx="891677" cy="667685"/>
            <a:chOff x="9971405" y="2943543"/>
            <a:chExt cx="891677" cy="667685"/>
          </a:xfrm>
        </p:grpSpPr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1F63681C-D56C-EB3E-A29E-533703FE6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1405" y="3017321"/>
              <a:ext cx="599465" cy="593907"/>
            </a:xfrm>
            <a:prstGeom prst="straightConnector1">
              <a:avLst/>
            </a:prstGeom>
            <a:ln w="38100">
              <a:solidFill>
                <a:srgbClr val="00479D"/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本框 169">
                  <a:extLst>
                    <a:ext uri="{FF2B5EF4-FFF2-40B4-BE49-F238E27FC236}">
                      <a16:creationId xmlns:a16="http://schemas.microsoft.com/office/drawing/2014/main" id="{2853B000-E139-0A4C-BC59-42DA27117288}"/>
                    </a:ext>
                  </a:extLst>
                </p:cNvPr>
                <p:cNvSpPr txBox="1"/>
                <p:nvPr/>
              </p:nvSpPr>
              <p:spPr>
                <a:xfrm>
                  <a:off x="10642060" y="2943543"/>
                  <a:ext cx="2210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>
                    <a:solidFill>
                      <a:srgbClr val="00479D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文本框 169">
                  <a:extLst>
                    <a:ext uri="{FF2B5EF4-FFF2-40B4-BE49-F238E27FC236}">
                      <a16:creationId xmlns:a16="http://schemas.microsoft.com/office/drawing/2014/main" id="{2853B000-E139-0A4C-BC59-42DA271172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060" y="2943543"/>
                  <a:ext cx="221022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25000" r="-19444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9181CDA0-7ED3-9DA6-F62A-B5956EB7CDB7}"/>
              </a:ext>
            </a:extLst>
          </p:cNvPr>
          <p:cNvGrpSpPr/>
          <p:nvPr/>
        </p:nvGrpSpPr>
        <p:grpSpPr>
          <a:xfrm>
            <a:off x="2986092" y="2113112"/>
            <a:ext cx="195886" cy="585943"/>
            <a:chOff x="8900434" y="1860234"/>
            <a:chExt cx="195886" cy="585943"/>
          </a:xfrm>
        </p:grpSpPr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5BF2903A-12EF-6594-6D3E-107102F84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9435" y="2059316"/>
              <a:ext cx="0" cy="3868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FDB302E-083D-36E9-3779-617879B8AEC0}"/>
                    </a:ext>
                  </a:extLst>
                </p:cNvPr>
                <p:cNvSpPr txBox="1"/>
                <p:nvPr/>
              </p:nvSpPr>
              <p:spPr>
                <a:xfrm>
                  <a:off x="8900434" y="1860234"/>
                  <a:ext cx="1958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FDB302E-083D-36E9-3779-617879B8A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0434" y="1860234"/>
                  <a:ext cx="195886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40625" t="-4444" r="-37500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7" name="文本框 176">
            <a:extLst>
              <a:ext uri="{FF2B5EF4-FFF2-40B4-BE49-F238E27FC236}">
                <a16:creationId xmlns:a16="http://schemas.microsoft.com/office/drawing/2014/main" id="{9A4EE6E7-CBFE-8393-01BF-F8D0777178E4}"/>
              </a:ext>
            </a:extLst>
          </p:cNvPr>
          <p:cNvSpPr txBox="1"/>
          <p:nvPr/>
        </p:nvSpPr>
        <p:spPr>
          <a:xfrm>
            <a:off x="4052785" y="775742"/>
            <a:ext cx="132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磁场的产生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3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05026 4.44444E-6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02722 -4.44444E-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50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38" presetClass="emph" presetSubtype="102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19" dur="2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3.4873"/>
                                          </p:val>
                                        </p:tav>
                                        <p:tav tm="6660">
                                          <p:val>
                                            <p:fltVal val="6.0519"/>
                                          </p:val>
                                        </p:tav>
                                        <p:tav tm="9990">
                                          <p:val>
                                            <p:fltVal val="7.8356"/>
                                          </p:val>
                                        </p:tav>
                                        <p:tav tm="13320">
                                          <p:val>
                                            <p:fltVal val="8.9802"/>
                                          </p:val>
                                        </p:tav>
                                        <p:tav tm="16650">
                                          <p:val>
                                            <p:fltVal val="9.6274"/>
                                          </p:val>
                                        </p:tav>
                                        <p:tav tm="19970">
                                          <p:val>
                                            <p:fltVal val="9.9185"/>
                                          </p:val>
                                        </p:tav>
                                        <p:tav tm="23290">
                                          <p:val>
                                            <p:fltVal val="9.9968"/>
                                          </p:val>
                                        </p:tav>
                                        <p:tav tm="26620">
                                          <p:val>
                                            <p:fltVal val="9.9972"/>
                                          </p:val>
                                        </p:tav>
                                        <p:tav tm="29950">
                                          <p:val>
                                            <p:fltVal val="9.9223"/>
                                          </p:val>
                                        </p:tav>
                                        <p:tav tm="33280">
                                          <p:val>
                                            <p:fltVal val="9.6366"/>
                                          </p:val>
                                        </p:tav>
                                        <p:tav tm="36610">
                                          <p:val>
                                            <p:fltVal val="8.9984"/>
                                          </p:val>
                                        </p:tav>
                                        <p:tav tm="39940">
                                          <p:val>
                                            <p:fltVal val="7.8658"/>
                                          </p:val>
                                        </p:tav>
                                        <p:tav tm="43270">
                                          <p:val>
                                            <p:fltVal val="6.097"/>
                                          </p:val>
                                        </p:tav>
                                        <p:tav tm="46600">
                                          <p:val>
                                            <p:fltVal val="3.5502"/>
                                          </p:val>
                                        </p:tav>
                                        <p:tav tm="49930">
                                          <p:val>
                                            <p:fltVal val="0.0837"/>
                                          </p:val>
                                        </p:tav>
                                        <p:tav tm="53250">
                                          <p:val>
                                            <p:fltVal val="-3.4149"/>
                                          </p:val>
                                        </p:tav>
                                        <p:tav tm="56580">
                                          <p:val>
                                            <p:fltVal val="-6.0001"/>
                                          </p:val>
                                        </p:tav>
                                        <p:tav tm="59900">
                                          <p:val>
                                            <p:fltVal val="-7.7965"/>
                                          </p:val>
                                        </p:tav>
                                        <p:tav tm="63220">
                                          <p:val>
                                            <p:fltVal val="-8.9537"/>
                                          </p:val>
                                        </p:tav>
                                        <p:tav tm="66540">
                                          <p:val>
                                            <p:fltVal val="-9.6124"/>
                                          </p:val>
                                        </p:tav>
                                        <p:tav tm="69870">
                                          <p:val>
                                            <p:fltVal val="-9.9135"/>
                                          </p:val>
                                        </p:tav>
                                        <p:tav tm="73190">
                                          <p:val>
                                            <p:fltVal val="-9.9962"/>
                                          </p:val>
                                        </p:tav>
                                        <p:tav tm="76510">
                                          <p:val>
                                            <p:fltVal val="-9.9977"/>
                                          </p:val>
                                        </p:tav>
                                        <p:tav tm="79830">
                                          <p:val>
                                            <p:fltVal val="-9.9278"/>
                                          </p:val>
                                        </p:tav>
                                        <p:tav tm="83160">
                                          <p:val>
                                            <p:fltVal val="-9.6522"/>
                                          </p:val>
                                        </p:tav>
                                        <p:tav tm="86480">
                                          <p:val>
                                            <p:fltVal val="-9.0317"/>
                                          </p:val>
                                        </p:tav>
                                        <p:tav tm="89800">
                                          <p:val>
                                            <p:fltVal val="-7.9252"/>
                                          </p:val>
                                        </p:tav>
                                        <p:tav tm="93120">
                                          <p:val>
                                            <p:fltVal val="-6.1923"/>
                                          </p:val>
                                        </p:tav>
                                        <p:tav tm="96450">
                                          <p:val>
                                            <p:fltVal val="-3.683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500"/>
                            </p:stCondLst>
                            <p:childTnLst>
                              <p:par>
                                <p:cTn id="3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37" presetClass="emph" presetSubtype="102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330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presetID="60" presetClass="entr" presetSubtype="102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3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3000"/>
                            </p:stCondLst>
                            <p:childTnLst>
                              <p:par>
                                <p:cTn id="3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500"/>
                            </p:stCondLst>
                            <p:childTnLst>
                              <p:par>
                                <p:cTn id="363" presetID="3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6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5" presetID="3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6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0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500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0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0"/>
                            </p:stCondLst>
                            <p:childTnLst>
                              <p:par>
                                <p:cTn id="39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6" grpId="0"/>
      <p:bldP spid="14" grpId="0" animBg="1"/>
      <p:bldP spid="14" grpId="1" animBg="1"/>
      <p:bldP spid="14" grpId="2" animBg="1"/>
      <p:bldP spid="16" grpId="0" animBg="1"/>
      <p:bldP spid="17" grpId="0" animBg="1"/>
      <p:bldP spid="17" grpId="1" animBg="1"/>
      <p:bldP spid="17" grpId="2" animBg="1"/>
      <p:bldP spid="33" grpId="0" animBg="1"/>
      <p:bldP spid="33" grpId="1" animBg="1"/>
      <p:bldP spid="33" grpId="2" animBg="1"/>
      <p:bldP spid="59" grpId="0" animBg="1"/>
      <p:bldP spid="59" grpId="1" animBg="1"/>
      <p:bldP spid="59" grpId="2" animBg="1"/>
      <p:bldP spid="76" grpId="0" animBg="1"/>
      <p:bldP spid="76" grpId="1" animBg="1"/>
      <p:bldP spid="76" grpId="2" animBg="1"/>
      <p:bldP spid="11" grpId="0" animBg="1"/>
      <p:bldP spid="11" grpId="1" animBg="1"/>
      <p:bldP spid="11" grpId="2" animBg="1"/>
      <p:bldP spid="11" grpId="3" animBg="1"/>
      <p:bldP spid="138" grpId="0" animBg="1"/>
      <p:bldP spid="138" grpId="1" animBg="1"/>
      <p:bldP spid="138" grpId="2" animBg="1"/>
      <p:bldP spid="139" grpId="0" animBg="1"/>
      <p:bldP spid="141" grpId="0"/>
      <p:bldP spid="141" grpId="1"/>
      <p:bldP spid="141" grpId="2"/>
      <p:bldP spid="146" grpId="0"/>
      <p:bldP spid="146" grpId="1"/>
      <p:bldP spid="146" grpId="2"/>
      <p:bldP spid="147" grpId="0"/>
      <p:bldP spid="147" grpId="1"/>
      <p:bldP spid="148" grpId="0"/>
      <p:bldP spid="149" grpId="0"/>
      <p:bldP spid="149" grpId="1"/>
      <p:bldP spid="149" grpId="2"/>
      <p:bldP spid="150" grpId="0"/>
      <p:bldP spid="155" grpId="0" animBg="1"/>
      <p:bldP spid="15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AED92B9-1B50-1B2C-C932-43A36AFE7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51" y="1602312"/>
            <a:ext cx="8088297" cy="2944663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052784" y="775742"/>
            <a:ext cx="217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铁磁质的磁化机理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磁场中的磁介质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0DF3CF9-0B72-3EAA-C5AD-D7B703164E08}"/>
              </a:ext>
            </a:extLst>
          </p:cNvPr>
          <p:cNvSpPr/>
          <p:nvPr/>
        </p:nvSpPr>
        <p:spPr>
          <a:xfrm>
            <a:off x="2051851" y="1580544"/>
            <a:ext cx="7940766" cy="310645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EAD079-E63C-5C27-533D-BD34EC665514}"/>
              </a:ext>
            </a:extLst>
          </p:cNvPr>
          <p:cNvSpPr txBox="1"/>
          <p:nvPr/>
        </p:nvSpPr>
        <p:spPr>
          <a:xfrm>
            <a:off x="3173276" y="4880905"/>
            <a:ext cx="6111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铁磁质：电子的自旋磁矩 在小区域内自发整齐排列 形成磁畴</a:t>
            </a:r>
            <a:endParaRPr lang="en-US" altLang="zh-CN" sz="1600" b="1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340800-EB92-AF75-B11C-36E668E81AFD}"/>
              </a:ext>
            </a:extLst>
          </p:cNvPr>
          <p:cNvSpPr txBox="1"/>
          <p:nvPr/>
        </p:nvSpPr>
        <p:spPr>
          <a:xfrm>
            <a:off x="3919557" y="5356901"/>
            <a:ext cx="4352884" cy="365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在外磁场作用下，所有磁畴方向都转向磁场方向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063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87F2FFED-BC27-F819-F2E8-071117CCDB48}"/>
              </a:ext>
            </a:extLst>
          </p:cNvPr>
          <p:cNvGrpSpPr/>
          <p:nvPr/>
        </p:nvGrpSpPr>
        <p:grpSpPr>
          <a:xfrm>
            <a:off x="10446939" y="2013822"/>
            <a:ext cx="901699" cy="2137743"/>
            <a:chOff x="10446939" y="2013822"/>
            <a:chExt cx="901699" cy="213774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263718A-F87B-E092-E4CC-0EBEECA48FEE}"/>
                </a:ext>
              </a:extLst>
            </p:cNvPr>
            <p:cNvSpPr/>
            <p:nvPr/>
          </p:nvSpPr>
          <p:spPr>
            <a:xfrm>
              <a:off x="10493054" y="2013822"/>
              <a:ext cx="787195" cy="213774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DF197EF-214F-DFCF-FD07-FBE9B591E24D}"/>
                </a:ext>
              </a:extLst>
            </p:cNvPr>
            <p:cNvSpPr txBox="1"/>
            <p:nvPr/>
          </p:nvSpPr>
          <p:spPr>
            <a:xfrm>
              <a:off x="10446939" y="3739372"/>
              <a:ext cx="901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临近饱和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DCC543C-5704-E3D8-E90E-54CF1D2B310F}"/>
              </a:ext>
            </a:extLst>
          </p:cNvPr>
          <p:cNvGrpSpPr/>
          <p:nvPr/>
        </p:nvGrpSpPr>
        <p:grpSpPr>
          <a:xfrm>
            <a:off x="9659744" y="2013822"/>
            <a:ext cx="901699" cy="2137743"/>
            <a:chOff x="9659744" y="2013822"/>
            <a:chExt cx="901699" cy="213774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9DF3C06-7DB1-C9A9-0401-BDEE70617BA3}"/>
                </a:ext>
              </a:extLst>
            </p:cNvPr>
            <p:cNvSpPr/>
            <p:nvPr/>
          </p:nvSpPr>
          <p:spPr>
            <a:xfrm>
              <a:off x="9706285" y="2013822"/>
              <a:ext cx="787195" cy="21377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FDFE377-188E-E260-C1EC-01115F6AF940}"/>
                </a:ext>
              </a:extLst>
            </p:cNvPr>
            <p:cNvSpPr txBox="1"/>
            <p:nvPr/>
          </p:nvSpPr>
          <p:spPr>
            <a:xfrm>
              <a:off x="9659744" y="3730112"/>
              <a:ext cx="901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缓慢上升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BC2CCE8-741A-CE64-89B5-27BFA91F0985}"/>
              </a:ext>
            </a:extLst>
          </p:cNvPr>
          <p:cNvGrpSpPr/>
          <p:nvPr/>
        </p:nvGrpSpPr>
        <p:grpSpPr>
          <a:xfrm>
            <a:off x="8867588" y="2013827"/>
            <a:ext cx="901699" cy="2137743"/>
            <a:chOff x="8867588" y="2013827"/>
            <a:chExt cx="901699" cy="21377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2BA7F23-EE14-D6C3-06CF-8AD4170AE135}"/>
                </a:ext>
              </a:extLst>
            </p:cNvPr>
            <p:cNvSpPr/>
            <p:nvPr/>
          </p:nvSpPr>
          <p:spPr>
            <a:xfrm>
              <a:off x="8919090" y="2013827"/>
              <a:ext cx="787195" cy="21377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D0166F3-3F47-F197-8517-A19B7E669EE5}"/>
                </a:ext>
              </a:extLst>
            </p:cNvPr>
            <p:cNvSpPr txBox="1"/>
            <p:nvPr/>
          </p:nvSpPr>
          <p:spPr>
            <a:xfrm>
              <a:off x="8867588" y="2168879"/>
              <a:ext cx="901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迅速上升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769D2D8-CB9F-4D9C-11EB-D1249351F16B}"/>
              </a:ext>
            </a:extLst>
          </p:cNvPr>
          <p:cNvGrpSpPr/>
          <p:nvPr/>
        </p:nvGrpSpPr>
        <p:grpSpPr>
          <a:xfrm>
            <a:off x="7844823" y="2013691"/>
            <a:ext cx="1074183" cy="2137743"/>
            <a:chOff x="7844823" y="2013691"/>
            <a:chExt cx="1074183" cy="213774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6D192C2-AEEF-B75B-5807-0CB368BB2ACC}"/>
                </a:ext>
              </a:extLst>
            </p:cNvPr>
            <p:cNvSpPr/>
            <p:nvPr/>
          </p:nvSpPr>
          <p:spPr>
            <a:xfrm>
              <a:off x="7844823" y="2013691"/>
              <a:ext cx="1074183" cy="213774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B5DFE6D-CB84-86BD-2169-1E9C35DCFCF2}"/>
                </a:ext>
              </a:extLst>
            </p:cNvPr>
            <p:cNvSpPr txBox="1"/>
            <p:nvPr/>
          </p:nvSpPr>
          <p:spPr>
            <a:xfrm>
              <a:off x="7936939" y="2168879"/>
              <a:ext cx="901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缓慢上升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0511AFE-3DB0-0D66-383F-098B2F420933}"/>
              </a:ext>
            </a:extLst>
          </p:cNvPr>
          <p:cNvGrpSpPr/>
          <p:nvPr/>
        </p:nvGrpSpPr>
        <p:grpSpPr>
          <a:xfrm>
            <a:off x="7413243" y="1880330"/>
            <a:ext cx="3888938" cy="400110"/>
            <a:chOff x="7413243" y="1825569"/>
            <a:chExt cx="3888938" cy="400110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DFD3E3B-4ED7-700E-309E-2EA1FB07DD89}"/>
                </a:ext>
              </a:extLst>
            </p:cNvPr>
            <p:cNvCxnSpPr>
              <a:cxnSpLocks/>
            </p:cNvCxnSpPr>
            <p:nvPr/>
          </p:nvCxnSpPr>
          <p:spPr>
            <a:xfrm>
              <a:off x="7834432" y="1964570"/>
              <a:ext cx="3467749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1D757F8-311B-5FF1-E61B-31CABF99C055}"/>
                    </a:ext>
                  </a:extLst>
                </p:cNvPr>
                <p:cNvSpPr txBox="1"/>
                <p:nvPr/>
              </p:nvSpPr>
              <p:spPr>
                <a:xfrm>
                  <a:off x="7413243" y="1825569"/>
                  <a:ext cx="34467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1D757F8-311B-5FF1-E61B-31CABF99C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3243" y="1825569"/>
                  <a:ext cx="344677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192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4A817A7E-A796-6D13-3CA1-E6339694B5F7}"/>
              </a:ext>
            </a:extLst>
          </p:cNvPr>
          <p:cNvSpPr/>
          <p:nvPr/>
        </p:nvSpPr>
        <p:spPr>
          <a:xfrm>
            <a:off x="7834432" y="2065377"/>
            <a:ext cx="3429391" cy="2072334"/>
          </a:xfrm>
          <a:custGeom>
            <a:avLst/>
            <a:gdLst>
              <a:gd name="connsiteX0" fmla="*/ 0 w 3429391"/>
              <a:gd name="connsiteY0" fmla="*/ 2072334 h 2072334"/>
              <a:gd name="connsiteX1" fmla="*/ 689246 w 3429391"/>
              <a:gd name="connsiteY1" fmla="*/ 1952864 h 2072334"/>
              <a:gd name="connsiteX2" fmla="*/ 1167124 w 3429391"/>
              <a:gd name="connsiteY2" fmla="*/ 1709331 h 2072334"/>
              <a:gd name="connsiteX3" fmla="*/ 1419847 w 3429391"/>
              <a:gd name="connsiteY3" fmla="*/ 1364708 h 2072334"/>
              <a:gd name="connsiteX4" fmla="*/ 1635811 w 3429391"/>
              <a:gd name="connsiteY4" fmla="*/ 785741 h 2072334"/>
              <a:gd name="connsiteX5" fmla="*/ 1860965 w 3429391"/>
              <a:gd name="connsiteY5" fmla="*/ 404358 h 2072334"/>
              <a:gd name="connsiteX6" fmla="*/ 2260728 w 3429391"/>
              <a:gd name="connsiteY6" fmla="*/ 183799 h 2072334"/>
              <a:gd name="connsiteX7" fmla="*/ 2720225 w 3429391"/>
              <a:gd name="connsiteY7" fmla="*/ 68925 h 2072334"/>
              <a:gd name="connsiteX8" fmla="*/ 3349737 w 3429391"/>
              <a:gd name="connsiteY8" fmla="*/ 9190 h 2072334"/>
              <a:gd name="connsiteX9" fmla="*/ 3418661 w 3429391"/>
              <a:gd name="connsiteY9" fmla="*/ 4595 h 2072334"/>
              <a:gd name="connsiteX10" fmla="*/ 3427851 w 3429391"/>
              <a:gd name="connsiteY10" fmla="*/ 0 h 2072334"/>
              <a:gd name="connsiteX11" fmla="*/ 3404877 w 3429391"/>
              <a:gd name="connsiteY11" fmla="*/ 4595 h 207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9391" h="2072334">
                <a:moveTo>
                  <a:pt x="0" y="2072334"/>
                </a:moveTo>
                <a:cubicBezTo>
                  <a:pt x="247362" y="2042849"/>
                  <a:pt x="494725" y="2013364"/>
                  <a:pt x="689246" y="1952864"/>
                </a:cubicBezTo>
                <a:cubicBezTo>
                  <a:pt x="883767" y="1892364"/>
                  <a:pt x="1045357" y="1807357"/>
                  <a:pt x="1167124" y="1709331"/>
                </a:cubicBezTo>
                <a:cubicBezTo>
                  <a:pt x="1288891" y="1611305"/>
                  <a:pt x="1341733" y="1518640"/>
                  <a:pt x="1419847" y="1364708"/>
                </a:cubicBezTo>
                <a:cubicBezTo>
                  <a:pt x="1497961" y="1210776"/>
                  <a:pt x="1562291" y="945799"/>
                  <a:pt x="1635811" y="785741"/>
                </a:cubicBezTo>
                <a:cubicBezTo>
                  <a:pt x="1709331" y="625683"/>
                  <a:pt x="1756812" y="504682"/>
                  <a:pt x="1860965" y="404358"/>
                </a:cubicBezTo>
                <a:cubicBezTo>
                  <a:pt x="1965118" y="304034"/>
                  <a:pt x="2117518" y="239704"/>
                  <a:pt x="2260728" y="183799"/>
                </a:cubicBezTo>
                <a:cubicBezTo>
                  <a:pt x="2403938" y="127894"/>
                  <a:pt x="2538724" y="98026"/>
                  <a:pt x="2720225" y="68925"/>
                </a:cubicBezTo>
                <a:cubicBezTo>
                  <a:pt x="2901727" y="39823"/>
                  <a:pt x="3233331" y="19912"/>
                  <a:pt x="3349737" y="9190"/>
                </a:cubicBezTo>
                <a:cubicBezTo>
                  <a:pt x="3466143" y="-1532"/>
                  <a:pt x="3405642" y="6127"/>
                  <a:pt x="3418661" y="4595"/>
                </a:cubicBezTo>
                <a:cubicBezTo>
                  <a:pt x="3431680" y="3063"/>
                  <a:pt x="3430148" y="0"/>
                  <a:pt x="3427851" y="0"/>
                </a:cubicBezTo>
                <a:cubicBezTo>
                  <a:pt x="3425554" y="0"/>
                  <a:pt x="3415215" y="2297"/>
                  <a:pt x="3404877" y="4595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965545-F855-9EF2-95FA-94C15A096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4" y="1681961"/>
            <a:ext cx="4509733" cy="2033480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052784" y="775742"/>
            <a:ext cx="217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铁磁质的磁化特性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磁场中的磁介质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0DF3CF9-0B72-3EAA-C5AD-D7B703164E08}"/>
              </a:ext>
            </a:extLst>
          </p:cNvPr>
          <p:cNvSpPr/>
          <p:nvPr/>
        </p:nvSpPr>
        <p:spPr>
          <a:xfrm>
            <a:off x="576365" y="1580544"/>
            <a:ext cx="4562964" cy="213489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EAD079-E63C-5C27-533D-BD34EC665514}"/>
              </a:ext>
            </a:extLst>
          </p:cNvPr>
          <p:cNvSpPr txBox="1"/>
          <p:nvPr/>
        </p:nvSpPr>
        <p:spPr>
          <a:xfrm>
            <a:off x="990057" y="3805484"/>
            <a:ext cx="3833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测定 铁磁质磁化规律 的仪器</a:t>
            </a:r>
            <a:endParaRPr lang="en-US" altLang="zh-CN" sz="1600" b="1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1340800-EB92-AF75-B11C-36E668E81AFD}"/>
                  </a:ext>
                </a:extLst>
              </p:cNvPr>
              <p:cNvSpPr txBox="1"/>
              <p:nvPr/>
            </p:nvSpPr>
            <p:spPr>
              <a:xfrm>
                <a:off x="576364" y="4322568"/>
                <a:ext cx="4660654" cy="101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图示的螺绕环 单位长度绕线圈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匝，充满待测的铁磁质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由安培环路定理，螺绕环中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𝐻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（见本课例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8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由电磁感应原理，测量仪表可测出此时铁磁质内的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𝐵</m:t>
                    </m:r>
                  </m:oMath>
                </a14:m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1340800-EB92-AF75-B11C-36E668E8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4322568"/>
                <a:ext cx="4660654" cy="1019253"/>
              </a:xfrm>
              <a:prstGeom prst="rect">
                <a:avLst/>
              </a:prstGeom>
              <a:blipFill>
                <a:blip r:embed="rId7"/>
                <a:stretch>
                  <a:fillRect l="-393" b="-4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F5583700-F6B7-0F3F-EE41-8F91C85AC112}"/>
              </a:ext>
            </a:extLst>
          </p:cNvPr>
          <p:cNvSpPr/>
          <p:nvPr/>
        </p:nvSpPr>
        <p:spPr>
          <a:xfrm>
            <a:off x="5466928" y="3715441"/>
            <a:ext cx="1258141" cy="4037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B89D89-3A40-13F6-1C87-C09D79235EE3}"/>
              </a:ext>
            </a:extLst>
          </p:cNvPr>
          <p:cNvSpPr txBox="1"/>
          <p:nvPr/>
        </p:nvSpPr>
        <p:spPr>
          <a:xfrm>
            <a:off x="5629894" y="4119199"/>
            <a:ext cx="932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绘制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16F66A0-7EC7-44C2-78D1-5B262DC11B72}"/>
                  </a:ext>
                </a:extLst>
              </p:cNvPr>
              <p:cNvSpPr txBox="1"/>
              <p:nvPr/>
            </p:nvSpPr>
            <p:spPr>
              <a:xfrm>
                <a:off x="5466929" y="4405648"/>
                <a:ext cx="12581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𝐻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曲线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16F66A0-7EC7-44C2-78D1-5B262DC11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929" y="4405648"/>
                <a:ext cx="1258141" cy="338554"/>
              </a:xfrm>
              <a:prstGeom prst="rect">
                <a:avLst/>
              </a:prstGeom>
              <a:blipFill>
                <a:blip r:embed="rId8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673A35E-A4F0-E1BF-1980-356CBCDBDEF0}"/>
                  </a:ext>
                </a:extLst>
              </p:cNvPr>
              <p:cNvSpPr txBox="1"/>
              <p:nvPr/>
            </p:nvSpPr>
            <p:spPr>
              <a:xfrm>
                <a:off x="5624062" y="3110551"/>
                <a:ext cx="11010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673A35E-A4F0-E1BF-1980-356CBCDBD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062" y="3110551"/>
                <a:ext cx="1101007" cy="307777"/>
              </a:xfrm>
              <a:prstGeom prst="rect">
                <a:avLst/>
              </a:prstGeom>
              <a:blipFill>
                <a:blip r:embed="rId9"/>
                <a:stretch>
                  <a:fillRect l="-8333" t="-29412" r="-13333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B98068-7543-DF3D-0C3F-95CC8DC5E1FC}"/>
              </a:ext>
            </a:extLst>
          </p:cNvPr>
          <p:cNvGrpSpPr/>
          <p:nvPr/>
        </p:nvGrpSpPr>
        <p:grpSpPr>
          <a:xfrm>
            <a:off x="7446926" y="1451227"/>
            <a:ext cx="4262990" cy="3092065"/>
            <a:chOff x="7446926" y="1396466"/>
            <a:chExt cx="4262990" cy="3092065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8F58DB3-9BAC-2860-9EBA-5A39DCBD52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2458" y="1635001"/>
              <a:ext cx="0" cy="277064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BBA3292-C21B-C072-3FEF-EA8D41CBAA0A}"/>
                </a:ext>
              </a:extLst>
            </p:cNvPr>
            <p:cNvCxnSpPr>
              <a:cxnSpLocks/>
            </p:cNvCxnSpPr>
            <p:nvPr/>
          </p:nvCxnSpPr>
          <p:spPr>
            <a:xfrm>
              <a:off x="7446926" y="4093277"/>
              <a:ext cx="3971923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0A848D1-81ED-C34E-D9C1-33BB502E59D4}"/>
                    </a:ext>
                  </a:extLst>
                </p:cNvPr>
                <p:cNvSpPr txBox="1"/>
                <p:nvPr/>
              </p:nvSpPr>
              <p:spPr>
                <a:xfrm>
                  <a:off x="7475692" y="4088421"/>
                  <a:ext cx="34467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0A848D1-81ED-C34E-D9C1-33BB502E5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692" y="4088421"/>
                  <a:ext cx="344677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949445-C190-9E83-24EF-D9C565928346}"/>
                    </a:ext>
                  </a:extLst>
                </p:cNvPr>
                <p:cNvSpPr txBox="1"/>
                <p:nvPr/>
              </p:nvSpPr>
              <p:spPr>
                <a:xfrm>
                  <a:off x="7455417" y="1396466"/>
                  <a:ext cx="34467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949445-C190-9E83-24EF-D9C565928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5417" y="1396466"/>
                  <a:ext cx="344677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968D0858-E3F9-31A1-F779-2CC7EA4C4F12}"/>
                    </a:ext>
                  </a:extLst>
                </p:cNvPr>
                <p:cNvSpPr txBox="1"/>
                <p:nvPr/>
              </p:nvSpPr>
              <p:spPr>
                <a:xfrm>
                  <a:off x="11365239" y="4088421"/>
                  <a:ext cx="34467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968D0858-E3F9-31A1-F779-2CC7EA4C4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5239" y="4088421"/>
                  <a:ext cx="344677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70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6DA077D-B658-EFBB-1C5B-382B5C8CFCA6}"/>
                  </a:ext>
                </a:extLst>
              </p:cNvPr>
              <p:cNvSpPr txBox="1"/>
              <p:nvPr/>
            </p:nvSpPr>
            <p:spPr>
              <a:xfrm>
                <a:off x="7632493" y="4886955"/>
                <a:ext cx="3833268" cy="4292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b="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对于铁磁质，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不再呈正比例关系</a:t>
                </a:r>
                <a:endParaRPr lang="en-US" altLang="zh-CN" sz="1600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6DA077D-B658-EFBB-1C5B-382B5C8C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493" y="4886955"/>
                <a:ext cx="3833268" cy="429285"/>
              </a:xfrm>
              <a:prstGeom prst="rect">
                <a:avLst/>
              </a:prstGeom>
              <a:blipFill>
                <a:blip r:embed="rId13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351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9" grpId="0" animBg="1"/>
      <p:bldP spid="3" grpId="0"/>
      <p:bldP spid="13" grpId="0"/>
      <p:bldP spid="6" grpId="0" animBg="1"/>
      <p:bldP spid="7" grpId="0"/>
      <p:bldP spid="9" grpId="0"/>
      <p:bldP spid="10" grpId="0"/>
      <p:bldP spid="10" grpId="1"/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3BF9F33-E2A7-D3B9-4F5E-68078F501BF2}"/>
              </a:ext>
            </a:extLst>
          </p:cNvPr>
          <p:cNvGrpSpPr/>
          <p:nvPr/>
        </p:nvGrpSpPr>
        <p:grpSpPr>
          <a:xfrm>
            <a:off x="640442" y="2832038"/>
            <a:ext cx="2886672" cy="1559962"/>
            <a:chOff x="640442" y="2832038"/>
            <a:chExt cx="2886672" cy="1559962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5373C26D-AAE3-BC9A-4168-7A7BD1415249}"/>
                </a:ext>
              </a:extLst>
            </p:cNvPr>
            <p:cNvGrpSpPr/>
            <p:nvPr/>
          </p:nvGrpSpPr>
          <p:grpSpPr>
            <a:xfrm>
              <a:off x="640442" y="2832038"/>
              <a:ext cx="2886672" cy="1559962"/>
              <a:chOff x="640442" y="2832038"/>
              <a:chExt cx="2886672" cy="1559962"/>
            </a:xfrm>
          </p:grpSpPr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BF257C11-935C-7BD8-6588-F765790992AF}"/>
                  </a:ext>
                </a:extLst>
              </p:cNvPr>
              <p:cNvGrpSpPr/>
              <p:nvPr/>
            </p:nvGrpSpPr>
            <p:grpSpPr>
              <a:xfrm>
                <a:off x="640442" y="2832038"/>
                <a:ext cx="2886672" cy="1559962"/>
                <a:chOff x="640442" y="2832038"/>
                <a:chExt cx="2886672" cy="1559962"/>
              </a:xfrm>
            </p:grpSpPr>
            <p:sp>
              <p:nvSpPr>
                <p:cNvPr id="95" name="矩形: 圆角 94">
                  <a:extLst>
                    <a:ext uri="{FF2B5EF4-FFF2-40B4-BE49-F238E27FC236}">
                      <a16:creationId xmlns:a16="http://schemas.microsoft.com/office/drawing/2014/main" id="{FD06FCA0-1CAE-1585-09BE-A9B5CDA124E8}"/>
                    </a:ext>
                  </a:extLst>
                </p:cNvPr>
                <p:cNvSpPr/>
                <p:nvPr/>
              </p:nvSpPr>
              <p:spPr>
                <a:xfrm>
                  <a:off x="640442" y="3369282"/>
                  <a:ext cx="2886672" cy="102271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4145BA62-E02C-21FA-F250-F998409912AD}"/>
                    </a:ext>
                  </a:extLst>
                </p:cNvPr>
                <p:cNvCxnSpPr/>
                <p:nvPr/>
              </p:nvCxnSpPr>
              <p:spPr>
                <a:xfrm>
                  <a:off x="1450428" y="2832038"/>
                  <a:ext cx="0" cy="629922"/>
                </a:xfrm>
                <a:prstGeom prst="line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DDB72517-C07B-D45B-CA6F-C3ACD9A960B8}"/>
                    </a:ext>
                  </a:extLst>
                </p:cNvPr>
                <p:cNvCxnSpPr/>
                <p:nvPr/>
              </p:nvCxnSpPr>
              <p:spPr>
                <a:xfrm>
                  <a:off x="2738270" y="2832038"/>
                  <a:ext cx="0" cy="629922"/>
                </a:xfrm>
                <a:prstGeom prst="line">
                  <a:avLst/>
                </a:prstGeom>
                <a:ln w="127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椭圆 98">
                  <a:extLst>
                    <a:ext uri="{FF2B5EF4-FFF2-40B4-BE49-F238E27FC236}">
                      <a16:creationId xmlns:a16="http://schemas.microsoft.com/office/drawing/2014/main" id="{7668D245-B261-AD84-0A74-E55A10BFA47C}"/>
                    </a:ext>
                  </a:extLst>
                </p:cNvPr>
                <p:cNvSpPr/>
                <p:nvPr/>
              </p:nvSpPr>
              <p:spPr>
                <a:xfrm>
                  <a:off x="1423694" y="3429000"/>
                  <a:ext cx="59267" cy="59267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椭圆 100">
                  <a:extLst>
                    <a:ext uri="{FF2B5EF4-FFF2-40B4-BE49-F238E27FC236}">
                      <a16:creationId xmlns:a16="http://schemas.microsoft.com/office/drawing/2014/main" id="{AD157176-DEBC-8A15-1575-2D81F0521189}"/>
                    </a:ext>
                  </a:extLst>
                </p:cNvPr>
                <p:cNvSpPr/>
                <p:nvPr/>
              </p:nvSpPr>
              <p:spPr>
                <a:xfrm>
                  <a:off x="2707710" y="3432029"/>
                  <a:ext cx="59267" cy="59267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3B1315F9-7D58-4E60-FD19-039856668278}"/>
                  </a:ext>
                </a:extLst>
              </p:cNvPr>
              <p:cNvSpPr txBox="1"/>
              <p:nvPr/>
            </p:nvSpPr>
            <p:spPr>
              <a:xfrm>
                <a:off x="1498448" y="3458633"/>
                <a:ext cx="11969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accent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当前状态</a:t>
                </a:r>
              </a:p>
            </p:txBody>
          </p:sp>
        </p:grp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B926788A-B65B-A1A7-FA35-AD0D00F0CCB2}"/>
                </a:ext>
              </a:extLst>
            </p:cNvPr>
            <p:cNvCxnSpPr/>
            <p:nvPr/>
          </p:nvCxnSpPr>
          <p:spPr>
            <a:xfrm>
              <a:off x="955100" y="3769822"/>
              <a:ext cx="2273300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0C2CA44-D009-51EE-7B30-BE4B93A59F29}"/>
              </a:ext>
            </a:extLst>
          </p:cNvPr>
          <p:cNvGrpSpPr/>
          <p:nvPr/>
        </p:nvGrpSpPr>
        <p:grpSpPr>
          <a:xfrm flipH="1" flipV="1">
            <a:off x="4538513" y="3619683"/>
            <a:ext cx="1587348" cy="1475160"/>
            <a:chOff x="6120807" y="2126684"/>
            <a:chExt cx="1587348" cy="1475160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5FD43BE7-D441-F765-337F-F27F9885E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7723" y="2131674"/>
              <a:ext cx="0" cy="147017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456C6366-F584-9BD3-0B82-08BAEA51553E}"/>
                </a:ext>
              </a:extLst>
            </p:cNvPr>
            <p:cNvCxnSpPr>
              <a:cxnSpLocks/>
            </p:cNvCxnSpPr>
            <p:nvPr/>
          </p:nvCxnSpPr>
          <p:spPr>
            <a:xfrm>
              <a:off x="6120807" y="2126684"/>
              <a:ext cx="158734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9FF0FEE-AE23-082D-3B56-51C8E08C45B1}"/>
              </a:ext>
            </a:extLst>
          </p:cNvPr>
          <p:cNvGrpSpPr/>
          <p:nvPr/>
        </p:nvGrpSpPr>
        <p:grpSpPr>
          <a:xfrm>
            <a:off x="6120807" y="2126684"/>
            <a:ext cx="1587348" cy="1475160"/>
            <a:chOff x="6120807" y="2126684"/>
            <a:chExt cx="1587348" cy="1475160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29D018EA-1E1B-B597-AF52-8F84A66DD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7723" y="2131674"/>
              <a:ext cx="0" cy="147017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A156819-588B-9F57-F232-B10E9C2A808C}"/>
                </a:ext>
              </a:extLst>
            </p:cNvPr>
            <p:cNvCxnSpPr>
              <a:cxnSpLocks/>
            </p:cNvCxnSpPr>
            <p:nvPr/>
          </p:nvCxnSpPr>
          <p:spPr>
            <a:xfrm>
              <a:off x="6120807" y="2126684"/>
              <a:ext cx="1587348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45661EC-00AE-EA52-5D51-8D481FCDB5E9}"/>
              </a:ext>
            </a:extLst>
          </p:cNvPr>
          <p:cNvSpPr/>
          <p:nvPr/>
        </p:nvSpPr>
        <p:spPr>
          <a:xfrm>
            <a:off x="6122020" y="2146610"/>
            <a:ext cx="1589048" cy="1455234"/>
          </a:xfrm>
          <a:custGeom>
            <a:avLst/>
            <a:gdLst>
              <a:gd name="connsiteX0" fmla="*/ 0 w 1589048"/>
              <a:gd name="connsiteY0" fmla="*/ 1455234 h 1455234"/>
              <a:gd name="connsiteX1" fmla="*/ 535258 w 1589048"/>
              <a:gd name="connsiteY1" fmla="*/ 1170878 h 1455234"/>
              <a:gd name="connsiteX2" fmla="*/ 903248 w 1589048"/>
              <a:gd name="connsiteY2" fmla="*/ 473927 h 1455234"/>
              <a:gd name="connsiteX3" fmla="*/ 1282390 w 1589048"/>
              <a:gd name="connsiteY3" fmla="*/ 94785 h 1455234"/>
              <a:gd name="connsiteX4" fmla="*/ 1589048 w 1589048"/>
              <a:gd name="connsiteY4" fmla="*/ 0 h 145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9048" h="1455234">
                <a:moveTo>
                  <a:pt x="0" y="1455234"/>
                </a:moveTo>
                <a:cubicBezTo>
                  <a:pt x="192358" y="1394831"/>
                  <a:pt x="384717" y="1334429"/>
                  <a:pt x="535258" y="1170878"/>
                </a:cubicBezTo>
                <a:cubicBezTo>
                  <a:pt x="685799" y="1007327"/>
                  <a:pt x="778726" y="653276"/>
                  <a:pt x="903248" y="473927"/>
                </a:cubicBezTo>
                <a:cubicBezTo>
                  <a:pt x="1027770" y="294578"/>
                  <a:pt x="1168090" y="173773"/>
                  <a:pt x="1282390" y="94785"/>
                </a:cubicBezTo>
                <a:cubicBezTo>
                  <a:pt x="1396690" y="15797"/>
                  <a:pt x="1492869" y="7898"/>
                  <a:pt x="1589048" y="0"/>
                </a:cubicBezTo>
              </a:path>
            </a:pathLst>
          </a:custGeom>
          <a:ln w="38100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052784" y="775742"/>
            <a:ext cx="217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铁磁质的磁化特性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磁场中的磁介质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CF8DBAAB-4809-5213-A9C0-B89B535B9B6B}"/>
              </a:ext>
            </a:extLst>
          </p:cNvPr>
          <p:cNvGrpSpPr/>
          <p:nvPr/>
        </p:nvGrpSpPr>
        <p:grpSpPr>
          <a:xfrm>
            <a:off x="576364" y="1505755"/>
            <a:ext cx="3009658" cy="1411232"/>
            <a:chOff x="576364" y="1505755"/>
            <a:chExt cx="3009658" cy="14112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69141AE-830F-45E9-BACF-2ABA9D641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65" y="1559905"/>
              <a:ext cx="3009657" cy="135708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60397A3-83B5-E207-388A-2536CBA2D31A}"/>
                </a:ext>
              </a:extLst>
            </p:cNvPr>
            <p:cNvSpPr/>
            <p:nvPr/>
          </p:nvSpPr>
          <p:spPr>
            <a:xfrm>
              <a:off x="576364" y="1505755"/>
              <a:ext cx="3009657" cy="141123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F4353CC-CC3E-BE87-84AA-1BF329816D73}"/>
              </a:ext>
            </a:extLst>
          </p:cNvPr>
          <p:cNvGrpSpPr/>
          <p:nvPr/>
        </p:nvGrpSpPr>
        <p:grpSpPr>
          <a:xfrm>
            <a:off x="7674667" y="1954221"/>
            <a:ext cx="411654" cy="369332"/>
            <a:chOff x="7674667" y="1961715"/>
            <a:chExt cx="411654" cy="36933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183A8C0-946F-069F-1C74-07A203D74BA0}"/>
                </a:ext>
              </a:extLst>
            </p:cNvPr>
            <p:cNvSpPr/>
            <p:nvPr/>
          </p:nvSpPr>
          <p:spPr>
            <a:xfrm>
              <a:off x="7674667" y="2112893"/>
              <a:ext cx="66977" cy="6697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3B60421-3C86-432D-8CB8-170FF9D715F4}"/>
                    </a:ext>
                  </a:extLst>
                </p:cNvPr>
                <p:cNvSpPr txBox="1"/>
                <p:nvPr/>
              </p:nvSpPr>
              <p:spPr>
                <a:xfrm>
                  <a:off x="7741644" y="1961715"/>
                  <a:ext cx="3446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3B60421-3C86-432D-8CB8-170FF9D71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644" y="1961715"/>
                  <a:ext cx="34467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4B16D22-910C-1595-AAE2-E02986249C0C}"/>
              </a:ext>
            </a:extLst>
          </p:cNvPr>
          <p:cNvSpPr/>
          <p:nvPr/>
        </p:nvSpPr>
        <p:spPr>
          <a:xfrm>
            <a:off x="6122737" y="2142197"/>
            <a:ext cx="1577474" cy="422458"/>
          </a:xfrm>
          <a:custGeom>
            <a:avLst/>
            <a:gdLst>
              <a:gd name="connsiteX0" fmla="*/ 1577474 w 1577474"/>
              <a:gd name="connsiteY0" fmla="*/ 171 h 422613"/>
              <a:gd name="connsiteX1" fmla="*/ 1096210 w 1577474"/>
              <a:gd name="connsiteY1" fmla="*/ 10866 h 422613"/>
              <a:gd name="connsiteX2" fmla="*/ 673768 w 1577474"/>
              <a:gd name="connsiteY2" fmla="*/ 69687 h 422613"/>
              <a:gd name="connsiteX3" fmla="*/ 224589 w 1577474"/>
              <a:gd name="connsiteY3" fmla="*/ 256845 h 422613"/>
              <a:gd name="connsiteX4" fmla="*/ 0 w 1577474"/>
              <a:gd name="connsiteY4" fmla="*/ 422613 h 422613"/>
              <a:gd name="connsiteX0" fmla="*/ 1577474 w 1577474"/>
              <a:gd name="connsiteY0" fmla="*/ 9 h 422451"/>
              <a:gd name="connsiteX1" fmla="*/ 1080798 w 1577474"/>
              <a:gd name="connsiteY1" fmla="*/ 27827 h 422451"/>
              <a:gd name="connsiteX2" fmla="*/ 673768 w 1577474"/>
              <a:gd name="connsiteY2" fmla="*/ 69525 h 422451"/>
              <a:gd name="connsiteX3" fmla="*/ 224589 w 1577474"/>
              <a:gd name="connsiteY3" fmla="*/ 256683 h 422451"/>
              <a:gd name="connsiteX4" fmla="*/ 0 w 1577474"/>
              <a:gd name="connsiteY4" fmla="*/ 422451 h 422451"/>
              <a:gd name="connsiteX0" fmla="*/ 1577474 w 1577474"/>
              <a:gd name="connsiteY0" fmla="*/ 16 h 422458"/>
              <a:gd name="connsiteX1" fmla="*/ 1080798 w 1577474"/>
              <a:gd name="connsiteY1" fmla="*/ 27834 h 422458"/>
              <a:gd name="connsiteX2" fmla="*/ 591575 w 1577474"/>
              <a:gd name="connsiteY2" fmla="*/ 119191 h 422458"/>
              <a:gd name="connsiteX3" fmla="*/ 224589 w 1577474"/>
              <a:gd name="connsiteY3" fmla="*/ 256690 h 422458"/>
              <a:gd name="connsiteX4" fmla="*/ 0 w 1577474"/>
              <a:gd name="connsiteY4" fmla="*/ 422458 h 422458"/>
              <a:gd name="connsiteX0" fmla="*/ 1577474 w 1577474"/>
              <a:gd name="connsiteY0" fmla="*/ 16 h 422458"/>
              <a:gd name="connsiteX1" fmla="*/ 1080798 w 1577474"/>
              <a:gd name="connsiteY1" fmla="*/ 27834 h 422458"/>
              <a:gd name="connsiteX2" fmla="*/ 591575 w 1577474"/>
              <a:gd name="connsiteY2" fmla="*/ 119191 h 422458"/>
              <a:gd name="connsiteX3" fmla="*/ 234863 w 1577474"/>
              <a:gd name="connsiteY3" fmla="*/ 277238 h 422458"/>
              <a:gd name="connsiteX4" fmla="*/ 0 w 1577474"/>
              <a:gd name="connsiteY4" fmla="*/ 422458 h 42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7474" h="422458">
                <a:moveTo>
                  <a:pt x="1577474" y="16"/>
                </a:moveTo>
                <a:cubicBezTo>
                  <a:pt x="1412151" y="-430"/>
                  <a:pt x="1245114" y="7972"/>
                  <a:pt x="1080798" y="27834"/>
                </a:cubicBezTo>
                <a:cubicBezTo>
                  <a:pt x="916482" y="47696"/>
                  <a:pt x="732564" y="77624"/>
                  <a:pt x="591575" y="119191"/>
                </a:cubicBezTo>
                <a:cubicBezTo>
                  <a:pt x="450586" y="160758"/>
                  <a:pt x="347158" y="218417"/>
                  <a:pt x="234863" y="277238"/>
                </a:cubicBezTo>
                <a:cubicBezTo>
                  <a:pt x="122568" y="336059"/>
                  <a:pt x="56147" y="368984"/>
                  <a:pt x="0" y="422458"/>
                </a:cubicBezTo>
              </a:path>
            </a:pathLst>
          </a:custGeom>
          <a:ln w="38100">
            <a:gradFill>
              <a:gsLst>
                <a:gs pos="0">
                  <a:schemeClr val="tx1"/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358762E-C109-554B-5058-215BD51913D8}"/>
              </a:ext>
            </a:extLst>
          </p:cNvPr>
          <p:cNvSpPr/>
          <p:nvPr/>
        </p:nvSpPr>
        <p:spPr>
          <a:xfrm>
            <a:off x="5537883" y="2558321"/>
            <a:ext cx="583101" cy="1046417"/>
          </a:xfrm>
          <a:custGeom>
            <a:avLst/>
            <a:gdLst>
              <a:gd name="connsiteX0" fmla="*/ 654571 w 654571"/>
              <a:gd name="connsiteY0" fmla="*/ 0 h 1044315"/>
              <a:gd name="connsiteX1" fmla="*/ 519659 w 654571"/>
              <a:gd name="connsiteY1" fmla="*/ 114925 h 1044315"/>
              <a:gd name="connsiteX2" fmla="*/ 394741 w 654571"/>
              <a:gd name="connsiteY2" fmla="*/ 239843 h 1044315"/>
              <a:gd name="connsiteX3" fmla="*/ 234846 w 654571"/>
              <a:gd name="connsiteY3" fmla="*/ 474689 h 1044315"/>
              <a:gd name="connsiteX4" fmla="*/ 74951 w 654571"/>
              <a:gd name="connsiteY4" fmla="*/ 884420 h 1044315"/>
              <a:gd name="connsiteX5" fmla="*/ 0 w 654571"/>
              <a:gd name="connsiteY5" fmla="*/ 1044315 h 1044315"/>
              <a:gd name="connsiteX0" fmla="*/ 654571 w 654571"/>
              <a:gd name="connsiteY0" fmla="*/ 0 h 1044315"/>
              <a:gd name="connsiteX1" fmla="*/ 519659 w 654571"/>
              <a:gd name="connsiteY1" fmla="*/ 114925 h 1044315"/>
              <a:gd name="connsiteX2" fmla="*/ 409456 w 654571"/>
              <a:gd name="connsiteY2" fmla="*/ 248251 h 1044315"/>
              <a:gd name="connsiteX3" fmla="*/ 234846 w 654571"/>
              <a:gd name="connsiteY3" fmla="*/ 474689 h 1044315"/>
              <a:gd name="connsiteX4" fmla="*/ 74951 w 654571"/>
              <a:gd name="connsiteY4" fmla="*/ 884420 h 1044315"/>
              <a:gd name="connsiteX5" fmla="*/ 0 w 654571"/>
              <a:gd name="connsiteY5" fmla="*/ 1044315 h 1044315"/>
              <a:gd name="connsiteX0" fmla="*/ 654571 w 654571"/>
              <a:gd name="connsiteY0" fmla="*/ 0 h 1044315"/>
              <a:gd name="connsiteX1" fmla="*/ 519659 w 654571"/>
              <a:gd name="connsiteY1" fmla="*/ 114925 h 1044315"/>
              <a:gd name="connsiteX2" fmla="*/ 409456 w 654571"/>
              <a:gd name="connsiteY2" fmla="*/ 248251 h 1044315"/>
              <a:gd name="connsiteX3" fmla="*/ 274785 w 654571"/>
              <a:gd name="connsiteY3" fmla="*/ 483097 h 1044315"/>
              <a:gd name="connsiteX4" fmla="*/ 74951 w 654571"/>
              <a:gd name="connsiteY4" fmla="*/ 884420 h 1044315"/>
              <a:gd name="connsiteX5" fmla="*/ 0 w 654571"/>
              <a:gd name="connsiteY5" fmla="*/ 1044315 h 1044315"/>
              <a:gd name="connsiteX0" fmla="*/ 654571 w 654571"/>
              <a:gd name="connsiteY0" fmla="*/ 0 h 1044315"/>
              <a:gd name="connsiteX1" fmla="*/ 519659 w 654571"/>
              <a:gd name="connsiteY1" fmla="*/ 114925 h 1044315"/>
              <a:gd name="connsiteX2" fmla="*/ 409456 w 654571"/>
              <a:gd name="connsiteY2" fmla="*/ 248251 h 1044315"/>
              <a:gd name="connsiteX3" fmla="*/ 274785 w 654571"/>
              <a:gd name="connsiteY3" fmla="*/ 483097 h 1044315"/>
              <a:gd name="connsiteX4" fmla="*/ 108584 w 654571"/>
              <a:gd name="connsiteY4" fmla="*/ 888625 h 1044315"/>
              <a:gd name="connsiteX5" fmla="*/ 0 w 654571"/>
              <a:gd name="connsiteY5" fmla="*/ 1044315 h 1044315"/>
              <a:gd name="connsiteX0" fmla="*/ 597815 w 597815"/>
              <a:gd name="connsiteY0" fmla="*/ 0 h 1044315"/>
              <a:gd name="connsiteX1" fmla="*/ 462903 w 597815"/>
              <a:gd name="connsiteY1" fmla="*/ 114925 h 1044315"/>
              <a:gd name="connsiteX2" fmla="*/ 352700 w 597815"/>
              <a:gd name="connsiteY2" fmla="*/ 248251 h 1044315"/>
              <a:gd name="connsiteX3" fmla="*/ 218029 w 597815"/>
              <a:gd name="connsiteY3" fmla="*/ 483097 h 1044315"/>
              <a:gd name="connsiteX4" fmla="*/ 51828 w 597815"/>
              <a:gd name="connsiteY4" fmla="*/ 888625 h 1044315"/>
              <a:gd name="connsiteX5" fmla="*/ 0 w 597815"/>
              <a:gd name="connsiteY5" fmla="*/ 1044315 h 1044315"/>
              <a:gd name="connsiteX0" fmla="*/ 597815 w 597815"/>
              <a:gd name="connsiteY0" fmla="*/ 0 h 1044315"/>
              <a:gd name="connsiteX1" fmla="*/ 462903 w 597815"/>
              <a:gd name="connsiteY1" fmla="*/ 114925 h 1044315"/>
              <a:gd name="connsiteX2" fmla="*/ 352700 w 597815"/>
              <a:gd name="connsiteY2" fmla="*/ 248251 h 1044315"/>
              <a:gd name="connsiteX3" fmla="*/ 218029 w 597815"/>
              <a:gd name="connsiteY3" fmla="*/ 483097 h 1044315"/>
              <a:gd name="connsiteX4" fmla="*/ 68644 w 597815"/>
              <a:gd name="connsiteY4" fmla="*/ 888625 h 1044315"/>
              <a:gd name="connsiteX5" fmla="*/ 0 w 597815"/>
              <a:gd name="connsiteY5" fmla="*/ 1044315 h 1044315"/>
              <a:gd name="connsiteX0" fmla="*/ 583101 w 583101"/>
              <a:gd name="connsiteY0" fmla="*/ 0 h 1046417"/>
              <a:gd name="connsiteX1" fmla="*/ 448189 w 583101"/>
              <a:gd name="connsiteY1" fmla="*/ 114925 h 1046417"/>
              <a:gd name="connsiteX2" fmla="*/ 337986 w 583101"/>
              <a:gd name="connsiteY2" fmla="*/ 248251 h 1046417"/>
              <a:gd name="connsiteX3" fmla="*/ 203315 w 583101"/>
              <a:gd name="connsiteY3" fmla="*/ 483097 h 1046417"/>
              <a:gd name="connsiteX4" fmla="*/ 53930 w 583101"/>
              <a:gd name="connsiteY4" fmla="*/ 888625 h 1046417"/>
              <a:gd name="connsiteX5" fmla="*/ 0 w 583101"/>
              <a:gd name="connsiteY5" fmla="*/ 1046417 h 1046417"/>
              <a:gd name="connsiteX0" fmla="*/ 583101 w 583101"/>
              <a:gd name="connsiteY0" fmla="*/ 0 h 1046417"/>
              <a:gd name="connsiteX1" fmla="*/ 448189 w 583101"/>
              <a:gd name="connsiteY1" fmla="*/ 114925 h 1046417"/>
              <a:gd name="connsiteX2" fmla="*/ 337986 w 583101"/>
              <a:gd name="connsiteY2" fmla="*/ 248251 h 1046417"/>
              <a:gd name="connsiteX3" fmla="*/ 192805 w 583101"/>
              <a:gd name="connsiteY3" fmla="*/ 523036 h 1046417"/>
              <a:gd name="connsiteX4" fmla="*/ 53930 w 583101"/>
              <a:gd name="connsiteY4" fmla="*/ 888625 h 1046417"/>
              <a:gd name="connsiteX5" fmla="*/ 0 w 583101"/>
              <a:gd name="connsiteY5" fmla="*/ 1046417 h 1046417"/>
              <a:gd name="connsiteX0" fmla="*/ 583101 w 583101"/>
              <a:gd name="connsiteY0" fmla="*/ 0 h 1046417"/>
              <a:gd name="connsiteX1" fmla="*/ 448189 w 583101"/>
              <a:gd name="connsiteY1" fmla="*/ 114925 h 1046417"/>
              <a:gd name="connsiteX2" fmla="*/ 337986 w 583101"/>
              <a:gd name="connsiteY2" fmla="*/ 248251 h 1046417"/>
              <a:gd name="connsiteX3" fmla="*/ 192805 w 583101"/>
              <a:gd name="connsiteY3" fmla="*/ 523036 h 1046417"/>
              <a:gd name="connsiteX4" fmla="*/ 0 w 583101"/>
              <a:gd name="connsiteY4" fmla="*/ 1046417 h 104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101" h="1046417">
                <a:moveTo>
                  <a:pt x="583101" y="0"/>
                </a:moveTo>
                <a:cubicBezTo>
                  <a:pt x="537297" y="37475"/>
                  <a:pt x="489042" y="73550"/>
                  <a:pt x="448189" y="114925"/>
                </a:cubicBezTo>
                <a:cubicBezTo>
                  <a:pt x="407337" y="156300"/>
                  <a:pt x="380550" y="180233"/>
                  <a:pt x="337986" y="248251"/>
                </a:cubicBezTo>
                <a:cubicBezTo>
                  <a:pt x="295422" y="316269"/>
                  <a:pt x="249136" y="390008"/>
                  <a:pt x="192805" y="523036"/>
                </a:cubicBezTo>
                <a:cubicBezTo>
                  <a:pt x="136474" y="656064"/>
                  <a:pt x="40168" y="937379"/>
                  <a:pt x="0" y="1046417"/>
                </a:cubicBezTo>
              </a:path>
            </a:pathLst>
          </a:custGeom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B98068-7543-DF3D-0C3F-95CC8DC5E1FC}"/>
              </a:ext>
            </a:extLst>
          </p:cNvPr>
          <p:cNvGrpSpPr/>
          <p:nvPr/>
        </p:nvGrpSpPr>
        <p:grpSpPr>
          <a:xfrm>
            <a:off x="3954482" y="1448991"/>
            <a:ext cx="4615692" cy="3960018"/>
            <a:chOff x="7266562" y="1524087"/>
            <a:chExt cx="4615692" cy="3960018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8F58DB3-9BAC-2860-9EBA-5A39DCBD52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2887" y="1635001"/>
              <a:ext cx="0" cy="384910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BBA3292-C21B-C072-3FEF-EA8D41CBAA0A}"/>
                </a:ext>
              </a:extLst>
            </p:cNvPr>
            <p:cNvCxnSpPr>
              <a:cxnSpLocks/>
            </p:cNvCxnSpPr>
            <p:nvPr/>
          </p:nvCxnSpPr>
          <p:spPr>
            <a:xfrm>
              <a:off x="7266562" y="3683221"/>
              <a:ext cx="4443354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0A848D1-81ED-C34E-D9C1-33BB502E59D4}"/>
                    </a:ext>
                  </a:extLst>
                </p:cNvPr>
                <p:cNvSpPr txBox="1"/>
                <p:nvPr/>
              </p:nvSpPr>
              <p:spPr>
                <a:xfrm>
                  <a:off x="9013447" y="3748272"/>
                  <a:ext cx="34467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0A848D1-81ED-C34E-D9C1-33BB502E5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7" y="3748272"/>
                  <a:ext cx="344677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949445-C190-9E83-24EF-D9C565928346}"/>
                    </a:ext>
                  </a:extLst>
                </p:cNvPr>
                <p:cNvSpPr txBox="1"/>
                <p:nvPr/>
              </p:nvSpPr>
              <p:spPr>
                <a:xfrm>
                  <a:off x="9013446" y="1524087"/>
                  <a:ext cx="34467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949445-C190-9E83-24EF-D9C565928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46" y="1524087"/>
                  <a:ext cx="344677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968D0858-E3F9-31A1-F779-2CC7EA4C4F12}"/>
                    </a:ext>
                  </a:extLst>
                </p:cNvPr>
                <p:cNvSpPr txBox="1"/>
                <p:nvPr/>
              </p:nvSpPr>
              <p:spPr>
                <a:xfrm>
                  <a:off x="11537577" y="3748272"/>
                  <a:ext cx="34467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968D0858-E3F9-31A1-F779-2CC7EA4C4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7577" y="3748272"/>
                  <a:ext cx="344677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70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A444B771-33F9-8F36-D985-4B497CC8639B}"/>
              </a:ext>
            </a:extLst>
          </p:cNvPr>
          <p:cNvSpPr/>
          <p:nvPr/>
        </p:nvSpPr>
        <p:spPr>
          <a:xfrm>
            <a:off x="4552013" y="3592108"/>
            <a:ext cx="994109" cy="1464574"/>
          </a:xfrm>
          <a:custGeom>
            <a:avLst/>
            <a:gdLst>
              <a:gd name="connsiteX0" fmla="*/ 914400 w 914400"/>
              <a:gd name="connsiteY0" fmla="*/ 0 h 1454046"/>
              <a:gd name="connsiteX1" fmla="*/ 804472 w 914400"/>
              <a:gd name="connsiteY1" fmla="*/ 224853 h 1454046"/>
              <a:gd name="connsiteX2" fmla="*/ 609600 w 914400"/>
              <a:gd name="connsiteY2" fmla="*/ 584616 h 1454046"/>
              <a:gd name="connsiteX3" fmla="*/ 389744 w 914400"/>
              <a:gd name="connsiteY3" fmla="*/ 894413 h 1454046"/>
              <a:gd name="connsiteX4" fmla="*/ 204866 w 914400"/>
              <a:gd name="connsiteY4" fmla="*/ 1174230 h 1454046"/>
              <a:gd name="connsiteX5" fmla="*/ 0 w 914400"/>
              <a:gd name="connsiteY5" fmla="*/ 1454046 h 1454046"/>
              <a:gd name="connsiteX0" fmla="*/ 994109 w 994109"/>
              <a:gd name="connsiteY0" fmla="*/ 0 h 1464574"/>
              <a:gd name="connsiteX1" fmla="*/ 804472 w 994109"/>
              <a:gd name="connsiteY1" fmla="*/ 235381 h 1464574"/>
              <a:gd name="connsiteX2" fmla="*/ 609600 w 994109"/>
              <a:gd name="connsiteY2" fmla="*/ 595144 h 1464574"/>
              <a:gd name="connsiteX3" fmla="*/ 389744 w 994109"/>
              <a:gd name="connsiteY3" fmla="*/ 904941 h 1464574"/>
              <a:gd name="connsiteX4" fmla="*/ 204866 w 994109"/>
              <a:gd name="connsiteY4" fmla="*/ 1184758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09600 w 994109"/>
              <a:gd name="connsiteY2" fmla="*/ 595144 h 1464574"/>
              <a:gd name="connsiteX3" fmla="*/ 389744 w 994109"/>
              <a:gd name="connsiteY3" fmla="*/ 904941 h 1464574"/>
              <a:gd name="connsiteX4" fmla="*/ 204866 w 994109"/>
              <a:gd name="connsiteY4" fmla="*/ 1184758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389744 w 994109"/>
              <a:gd name="connsiteY3" fmla="*/ 904941 h 1464574"/>
              <a:gd name="connsiteX4" fmla="*/ 204866 w 994109"/>
              <a:gd name="connsiteY4" fmla="*/ 1184758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204866 w 994109"/>
              <a:gd name="connsiteY4" fmla="*/ 1184758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10143 w 994109"/>
              <a:gd name="connsiteY4" fmla="*/ 1297554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10143 w 994109"/>
              <a:gd name="connsiteY4" fmla="*/ 1297554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10143 w 994109"/>
              <a:gd name="connsiteY4" fmla="*/ 1297554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10143 w 994109"/>
              <a:gd name="connsiteY4" fmla="*/ 1297554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52253 w 994109"/>
              <a:gd name="connsiteY4" fmla="*/ 1244916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52253 w 994109"/>
              <a:gd name="connsiteY4" fmla="*/ 1244916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504044 w 994109"/>
              <a:gd name="connsiteY3" fmla="*/ 1010217 h 1464574"/>
              <a:gd name="connsiteX4" fmla="*/ 352253 w 994109"/>
              <a:gd name="connsiteY4" fmla="*/ 1244916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96829 w 994109"/>
              <a:gd name="connsiteY2" fmla="*/ 665830 h 1464574"/>
              <a:gd name="connsiteX3" fmla="*/ 504044 w 994109"/>
              <a:gd name="connsiteY3" fmla="*/ 1010217 h 1464574"/>
              <a:gd name="connsiteX4" fmla="*/ 352253 w 994109"/>
              <a:gd name="connsiteY4" fmla="*/ 1244916 h 1464574"/>
              <a:gd name="connsiteX5" fmla="*/ 0 w 994109"/>
              <a:gd name="connsiteY5" fmla="*/ 1464574 h 146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109" h="1464574">
                <a:moveTo>
                  <a:pt x="994109" y="0"/>
                </a:moveTo>
                <a:cubicBezTo>
                  <a:pt x="964545" y="63708"/>
                  <a:pt x="930720" y="171031"/>
                  <a:pt x="881173" y="282003"/>
                </a:cubicBezTo>
                <a:cubicBezTo>
                  <a:pt x="831626" y="392975"/>
                  <a:pt x="759684" y="544461"/>
                  <a:pt x="696829" y="665830"/>
                </a:cubicBezTo>
                <a:cubicBezTo>
                  <a:pt x="633974" y="787199"/>
                  <a:pt x="561473" y="913703"/>
                  <a:pt x="504044" y="1010217"/>
                </a:cubicBezTo>
                <a:cubicBezTo>
                  <a:pt x="446615" y="1106731"/>
                  <a:pt x="430746" y="1141116"/>
                  <a:pt x="352253" y="1244916"/>
                </a:cubicBezTo>
                <a:cubicBezTo>
                  <a:pt x="287296" y="1338188"/>
                  <a:pt x="145151" y="1413412"/>
                  <a:pt x="0" y="1464574"/>
                </a:cubicBezTo>
              </a:path>
            </a:pathLst>
          </a:custGeom>
          <a:ln w="38100">
            <a:gradFill>
              <a:gsLst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75A6326-E998-7747-53F5-6265DFF1DE19}"/>
              </a:ext>
            </a:extLst>
          </p:cNvPr>
          <p:cNvGrpSpPr/>
          <p:nvPr/>
        </p:nvGrpSpPr>
        <p:grpSpPr>
          <a:xfrm>
            <a:off x="4155032" y="4889090"/>
            <a:ext cx="416912" cy="369332"/>
            <a:chOff x="7324732" y="1961715"/>
            <a:chExt cx="416912" cy="369332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0C3106E-0A59-41A3-A08E-1F5739A1DF1C}"/>
                </a:ext>
              </a:extLst>
            </p:cNvPr>
            <p:cNvSpPr/>
            <p:nvPr/>
          </p:nvSpPr>
          <p:spPr>
            <a:xfrm>
              <a:off x="7674667" y="2112893"/>
              <a:ext cx="66977" cy="6697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E4EDF45-B722-A262-D28A-35A060F62E30}"/>
                    </a:ext>
                  </a:extLst>
                </p:cNvPr>
                <p:cNvSpPr txBox="1"/>
                <p:nvPr/>
              </p:nvSpPr>
              <p:spPr>
                <a:xfrm>
                  <a:off x="7324732" y="1961715"/>
                  <a:ext cx="3446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E4EDF45-B722-A262-D28A-35A060F62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4732" y="1961715"/>
                  <a:ext cx="34467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C6A430F-A5BF-B95E-F9CA-761EDD84B9AA}"/>
              </a:ext>
            </a:extLst>
          </p:cNvPr>
          <p:cNvGrpSpPr/>
          <p:nvPr/>
        </p:nvGrpSpPr>
        <p:grpSpPr>
          <a:xfrm>
            <a:off x="5701365" y="2238446"/>
            <a:ext cx="454428" cy="369332"/>
            <a:chOff x="7287216" y="1825221"/>
            <a:chExt cx="454428" cy="36933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79E26CF-ABEC-8516-7D0A-B8DF5E2452C5}"/>
                </a:ext>
              </a:extLst>
            </p:cNvPr>
            <p:cNvSpPr/>
            <p:nvPr/>
          </p:nvSpPr>
          <p:spPr>
            <a:xfrm>
              <a:off x="7674667" y="2112893"/>
              <a:ext cx="66977" cy="6697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2638BE57-152D-28D6-647C-F3AB9ECDD0B6}"/>
                    </a:ext>
                  </a:extLst>
                </p:cNvPr>
                <p:cNvSpPr txBox="1"/>
                <p:nvPr/>
              </p:nvSpPr>
              <p:spPr>
                <a:xfrm>
                  <a:off x="7287216" y="1825221"/>
                  <a:ext cx="3446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2638BE57-152D-28D6-647C-F3AB9ECDD0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7216" y="1825221"/>
                  <a:ext cx="344677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8924204-1AE4-914D-1D9D-384B1AC1885C}"/>
              </a:ext>
            </a:extLst>
          </p:cNvPr>
          <p:cNvGrpSpPr/>
          <p:nvPr/>
        </p:nvGrpSpPr>
        <p:grpSpPr>
          <a:xfrm>
            <a:off x="4965581" y="3223418"/>
            <a:ext cx="611118" cy="413523"/>
            <a:chOff x="7130526" y="1766347"/>
            <a:chExt cx="611118" cy="413523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38CBB3A-02E8-881C-2D72-F3091D7590EE}"/>
                </a:ext>
              </a:extLst>
            </p:cNvPr>
            <p:cNvSpPr/>
            <p:nvPr/>
          </p:nvSpPr>
          <p:spPr>
            <a:xfrm>
              <a:off x="7674667" y="2112893"/>
              <a:ext cx="66977" cy="6697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99CE0554-ED0B-C6D9-09D8-8C01C8FF9EC7}"/>
                    </a:ext>
                  </a:extLst>
                </p:cNvPr>
                <p:cNvSpPr txBox="1"/>
                <p:nvPr/>
              </p:nvSpPr>
              <p:spPr>
                <a:xfrm>
                  <a:off x="7130526" y="1766347"/>
                  <a:ext cx="3446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99CE0554-ED0B-C6D9-09D8-8C01C8FF9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526" y="1766347"/>
                  <a:ext cx="344677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2C33478A-536A-87FE-058D-35FFD0E87CF5}"/>
              </a:ext>
            </a:extLst>
          </p:cNvPr>
          <p:cNvSpPr/>
          <p:nvPr/>
        </p:nvSpPr>
        <p:spPr>
          <a:xfrm flipH="1" flipV="1">
            <a:off x="4527338" y="4653245"/>
            <a:ext cx="1577474" cy="422458"/>
          </a:xfrm>
          <a:custGeom>
            <a:avLst/>
            <a:gdLst>
              <a:gd name="connsiteX0" fmla="*/ 1577474 w 1577474"/>
              <a:gd name="connsiteY0" fmla="*/ 171 h 422613"/>
              <a:gd name="connsiteX1" fmla="*/ 1096210 w 1577474"/>
              <a:gd name="connsiteY1" fmla="*/ 10866 h 422613"/>
              <a:gd name="connsiteX2" fmla="*/ 673768 w 1577474"/>
              <a:gd name="connsiteY2" fmla="*/ 69687 h 422613"/>
              <a:gd name="connsiteX3" fmla="*/ 224589 w 1577474"/>
              <a:gd name="connsiteY3" fmla="*/ 256845 h 422613"/>
              <a:gd name="connsiteX4" fmla="*/ 0 w 1577474"/>
              <a:gd name="connsiteY4" fmla="*/ 422613 h 422613"/>
              <a:gd name="connsiteX0" fmla="*/ 1577474 w 1577474"/>
              <a:gd name="connsiteY0" fmla="*/ 9 h 422451"/>
              <a:gd name="connsiteX1" fmla="*/ 1080798 w 1577474"/>
              <a:gd name="connsiteY1" fmla="*/ 27827 h 422451"/>
              <a:gd name="connsiteX2" fmla="*/ 673768 w 1577474"/>
              <a:gd name="connsiteY2" fmla="*/ 69525 h 422451"/>
              <a:gd name="connsiteX3" fmla="*/ 224589 w 1577474"/>
              <a:gd name="connsiteY3" fmla="*/ 256683 h 422451"/>
              <a:gd name="connsiteX4" fmla="*/ 0 w 1577474"/>
              <a:gd name="connsiteY4" fmla="*/ 422451 h 422451"/>
              <a:gd name="connsiteX0" fmla="*/ 1577474 w 1577474"/>
              <a:gd name="connsiteY0" fmla="*/ 16 h 422458"/>
              <a:gd name="connsiteX1" fmla="*/ 1080798 w 1577474"/>
              <a:gd name="connsiteY1" fmla="*/ 27834 h 422458"/>
              <a:gd name="connsiteX2" fmla="*/ 591575 w 1577474"/>
              <a:gd name="connsiteY2" fmla="*/ 119191 h 422458"/>
              <a:gd name="connsiteX3" fmla="*/ 224589 w 1577474"/>
              <a:gd name="connsiteY3" fmla="*/ 256690 h 422458"/>
              <a:gd name="connsiteX4" fmla="*/ 0 w 1577474"/>
              <a:gd name="connsiteY4" fmla="*/ 422458 h 422458"/>
              <a:gd name="connsiteX0" fmla="*/ 1577474 w 1577474"/>
              <a:gd name="connsiteY0" fmla="*/ 16 h 422458"/>
              <a:gd name="connsiteX1" fmla="*/ 1080798 w 1577474"/>
              <a:gd name="connsiteY1" fmla="*/ 27834 h 422458"/>
              <a:gd name="connsiteX2" fmla="*/ 591575 w 1577474"/>
              <a:gd name="connsiteY2" fmla="*/ 119191 h 422458"/>
              <a:gd name="connsiteX3" fmla="*/ 234863 w 1577474"/>
              <a:gd name="connsiteY3" fmla="*/ 277238 h 422458"/>
              <a:gd name="connsiteX4" fmla="*/ 0 w 1577474"/>
              <a:gd name="connsiteY4" fmla="*/ 422458 h 42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7474" h="422458">
                <a:moveTo>
                  <a:pt x="1577474" y="16"/>
                </a:moveTo>
                <a:cubicBezTo>
                  <a:pt x="1412151" y="-430"/>
                  <a:pt x="1245114" y="7972"/>
                  <a:pt x="1080798" y="27834"/>
                </a:cubicBezTo>
                <a:cubicBezTo>
                  <a:pt x="916482" y="47696"/>
                  <a:pt x="732564" y="77624"/>
                  <a:pt x="591575" y="119191"/>
                </a:cubicBezTo>
                <a:cubicBezTo>
                  <a:pt x="450586" y="160758"/>
                  <a:pt x="347158" y="218417"/>
                  <a:pt x="234863" y="277238"/>
                </a:cubicBezTo>
                <a:cubicBezTo>
                  <a:pt x="122568" y="336059"/>
                  <a:pt x="56147" y="368984"/>
                  <a:pt x="0" y="422458"/>
                </a:cubicBezTo>
              </a:path>
            </a:pathLst>
          </a:custGeom>
          <a:ln w="38100">
            <a:gradFill>
              <a:gsLst>
                <a:gs pos="0">
                  <a:schemeClr val="tx1"/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CF544E46-1A66-89F1-EF58-70C1F3BE92B2}"/>
              </a:ext>
            </a:extLst>
          </p:cNvPr>
          <p:cNvSpPr/>
          <p:nvPr/>
        </p:nvSpPr>
        <p:spPr>
          <a:xfrm flipH="1" flipV="1">
            <a:off x="6131489" y="3600214"/>
            <a:ext cx="583101" cy="1046417"/>
          </a:xfrm>
          <a:custGeom>
            <a:avLst/>
            <a:gdLst>
              <a:gd name="connsiteX0" fmla="*/ 654571 w 654571"/>
              <a:gd name="connsiteY0" fmla="*/ 0 h 1044315"/>
              <a:gd name="connsiteX1" fmla="*/ 519659 w 654571"/>
              <a:gd name="connsiteY1" fmla="*/ 114925 h 1044315"/>
              <a:gd name="connsiteX2" fmla="*/ 394741 w 654571"/>
              <a:gd name="connsiteY2" fmla="*/ 239843 h 1044315"/>
              <a:gd name="connsiteX3" fmla="*/ 234846 w 654571"/>
              <a:gd name="connsiteY3" fmla="*/ 474689 h 1044315"/>
              <a:gd name="connsiteX4" fmla="*/ 74951 w 654571"/>
              <a:gd name="connsiteY4" fmla="*/ 884420 h 1044315"/>
              <a:gd name="connsiteX5" fmla="*/ 0 w 654571"/>
              <a:gd name="connsiteY5" fmla="*/ 1044315 h 1044315"/>
              <a:gd name="connsiteX0" fmla="*/ 654571 w 654571"/>
              <a:gd name="connsiteY0" fmla="*/ 0 h 1044315"/>
              <a:gd name="connsiteX1" fmla="*/ 519659 w 654571"/>
              <a:gd name="connsiteY1" fmla="*/ 114925 h 1044315"/>
              <a:gd name="connsiteX2" fmla="*/ 409456 w 654571"/>
              <a:gd name="connsiteY2" fmla="*/ 248251 h 1044315"/>
              <a:gd name="connsiteX3" fmla="*/ 234846 w 654571"/>
              <a:gd name="connsiteY3" fmla="*/ 474689 h 1044315"/>
              <a:gd name="connsiteX4" fmla="*/ 74951 w 654571"/>
              <a:gd name="connsiteY4" fmla="*/ 884420 h 1044315"/>
              <a:gd name="connsiteX5" fmla="*/ 0 w 654571"/>
              <a:gd name="connsiteY5" fmla="*/ 1044315 h 1044315"/>
              <a:gd name="connsiteX0" fmla="*/ 654571 w 654571"/>
              <a:gd name="connsiteY0" fmla="*/ 0 h 1044315"/>
              <a:gd name="connsiteX1" fmla="*/ 519659 w 654571"/>
              <a:gd name="connsiteY1" fmla="*/ 114925 h 1044315"/>
              <a:gd name="connsiteX2" fmla="*/ 409456 w 654571"/>
              <a:gd name="connsiteY2" fmla="*/ 248251 h 1044315"/>
              <a:gd name="connsiteX3" fmla="*/ 274785 w 654571"/>
              <a:gd name="connsiteY3" fmla="*/ 483097 h 1044315"/>
              <a:gd name="connsiteX4" fmla="*/ 74951 w 654571"/>
              <a:gd name="connsiteY4" fmla="*/ 884420 h 1044315"/>
              <a:gd name="connsiteX5" fmla="*/ 0 w 654571"/>
              <a:gd name="connsiteY5" fmla="*/ 1044315 h 1044315"/>
              <a:gd name="connsiteX0" fmla="*/ 654571 w 654571"/>
              <a:gd name="connsiteY0" fmla="*/ 0 h 1044315"/>
              <a:gd name="connsiteX1" fmla="*/ 519659 w 654571"/>
              <a:gd name="connsiteY1" fmla="*/ 114925 h 1044315"/>
              <a:gd name="connsiteX2" fmla="*/ 409456 w 654571"/>
              <a:gd name="connsiteY2" fmla="*/ 248251 h 1044315"/>
              <a:gd name="connsiteX3" fmla="*/ 274785 w 654571"/>
              <a:gd name="connsiteY3" fmla="*/ 483097 h 1044315"/>
              <a:gd name="connsiteX4" fmla="*/ 108584 w 654571"/>
              <a:gd name="connsiteY4" fmla="*/ 888625 h 1044315"/>
              <a:gd name="connsiteX5" fmla="*/ 0 w 654571"/>
              <a:gd name="connsiteY5" fmla="*/ 1044315 h 1044315"/>
              <a:gd name="connsiteX0" fmla="*/ 597815 w 597815"/>
              <a:gd name="connsiteY0" fmla="*/ 0 h 1044315"/>
              <a:gd name="connsiteX1" fmla="*/ 462903 w 597815"/>
              <a:gd name="connsiteY1" fmla="*/ 114925 h 1044315"/>
              <a:gd name="connsiteX2" fmla="*/ 352700 w 597815"/>
              <a:gd name="connsiteY2" fmla="*/ 248251 h 1044315"/>
              <a:gd name="connsiteX3" fmla="*/ 218029 w 597815"/>
              <a:gd name="connsiteY3" fmla="*/ 483097 h 1044315"/>
              <a:gd name="connsiteX4" fmla="*/ 51828 w 597815"/>
              <a:gd name="connsiteY4" fmla="*/ 888625 h 1044315"/>
              <a:gd name="connsiteX5" fmla="*/ 0 w 597815"/>
              <a:gd name="connsiteY5" fmla="*/ 1044315 h 1044315"/>
              <a:gd name="connsiteX0" fmla="*/ 597815 w 597815"/>
              <a:gd name="connsiteY0" fmla="*/ 0 h 1044315"/>
              <a:gd name="connsiteX1" fmla="*/ 462903 w 597815"/>
              <a:gd name="connsiteY1" fmla="*/ 114925 h 1044315"/>
              <a:gd name="connsiteX2" fmla="*/ 352700 w 597815"/>
              <a:gd name="connsiteY2" fmla="*/ 248251 h 1044315"/>
              <a:gd name="connsiteX3" fmla="*/ 218029 w 597815"/>
              <a:gd name="connsiteY3" fmla="*/ 483097 h 1044315"/>
              <a:gd name="connsiteX4" fmla="*/ 68644 w 597815"/>
              <a:gd name="connsiteY4" fmla="*/ 888625 h 1044315"/>
              <a:gd name="connsiteX5" fmla="*/ 0 w 597815"/>
              <a:gd name="connsiteY5" fmla="*/ 1044315 h 1044315"/>
              <a:gd name="connsiteX0" fmla="*/ 583101 w 583101"/>
              <a:gd name="connsiteY0" fmla="*/ 0 h 1046417"/>
              <a:gd name="connsiteX1" fmla="*/ 448189 w 583101"/>
              <a:gd name="connsiteY1" fmla="*/ 114925 h 1046417"/>
              <a:gd name="connsiteX2" fmla="*/ 337986 w 583101"/>
              <a:gd name="connsiteY2" fmla="*/ 248251 h 1046417"/>
              <a:gd name="connsiteX3" fmla="*/ 203315 w 583101"/>
              <a:gd name="connsiteY3" fmla="*/ 483097 h 1046417"/>
              <a:gd name="connsiteX4" fmla="*/ 53930 w 583101"/>
              <a:gd name="connsiteY4" fmla="*/ 888625 h 1046417"/>
              <a:gd name="connsiteX5" fmla="*/ 0 w 583101"/>
              <a:gd name="connsiteY5" fmla="*/ 1046417 h 1046417"/>
              <a:gd name="connsiteX0" fmla="*/ 583101 w 583101"/>
              <a:gd name="connsiteY0" fmla="*/ 0 h 1046417"/>
              <a:gd name="connsiteX1" fmla="*/ 448189 w 583101"/>
              <a:gd name="connsiteY1" fmla="*/ 114925 h 1046417"/>
              <a:gd name="connsiteX2" fmla="*/ 337986 w 583101"/>
              <a:gd name="connsiteY2" fmla="*/ 248251 h 1046417"/>
              <a:gd name="connsiteX3" fmla="*/ 192805 w 583101"/>
              <a:gd name="connsiteY3" fmla="*/ 523036 h 1046417"/>
              <a:gd name="connsiteX4" fmla="*/ 53930 w 583101"/>
              <a:gd name="connsiteY4" fmla="*/ 888625 h 1046417"/>
              <a:gd name="connsiteX5" fmla="*/ 0 w 583101"/>
              <a:gd name="connsiteY5" fmla="*/ 1046417 h 1046417"/>
              <a:gd name="connsiteX0" fmla="*/ 583101 w 583101"/>
              <a:gd name="connsiteY0" fmla="*/ 0 h 1046417"/>
              <a:gd name="connsiteX1" fmla="*/ 448189 w 583101"/>
              <a:gd name="connsiteY1" fmla="*/ 114925 h 1046417"/>
              <a:gd name="connsiteX2" fmla="*/ 337986 w 583101"/>
              <a:gd name="connsiteY2" fmla="*/ 248251 h 1046417"/>
              <a:gd name="connsiteX3" fmla="*/ 192805 w 583101"/>
              <a:gd name="connsiteY3" fmla="*/ 523036 h 1046417"/>
              <a:gd name="connsiteX4" fmla="*/ 0 w 583101"/>
              <a:gd name="connsiteY4" fmla="*/ 1046417 h 104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101" h="1046417">
                <a:moveTo>
                  <a:pt x="583101" y="0"/>
                </a:moveTo>
                <a:cubicBezTo>
                  <a:pt x="537297" y="37475"/>
                  <a:pt x="489042" y="73550"/>
                  <a:pt x="448189" y="114925"/>
                </a:cubicBezTo>
                <a:cubicBezTo>
                  <a:pt x="407337" y="156300"/>
                  <a:pt x="380550" y="180233"/>
                  <a:pt x="337986" y="248251"/>
                </a:cubicBezTo>
                <a:cubicBezTo>
                  <a:pt x="295422" y="316269"/>
                  <a:pt x="249136" y="390008"/>
                  <a:pt x="192805" y="523036"/>
                </a:cubicBezTo>
                <a:cubicBezTo>
                  <a:pt x="136474" y="656064"/>
                  <a:pt x="40168" y="937379"/>
                  <a:pt x="0" y="1046417"/>
                </a:cubicBezTo>
              </a:path>
            </a:pathLst>
          </a:custGeom>
          <a:ln w="381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F4DA9700-9F90-4B84-5D1F-4E248298E4EA}"/>
              </a:ext>
            </a:extLst>
          </p:cNvPr>
          <p:cNvSpPr/>
          <p:nvPr/>
        </p:nvSpPr>
        <p:spPr>
          <a:xfrm flipH="1" flipV="1">
            <a:off x="6702391" y="2149331"/>
            <a:ext cx="994109" cy="1464574"/>
          </a:xfrm>
          <a:custGeom>
            <a:avLst/>
            <a:gdLst>
              <a:gd name="connsiteX0" fmla="*/ 914400 w 914400"/>
              <a:gd name="connsiteY0" fmla="*/ 0 h 1454046"/>
              <a:gd name="connsiteX1" fmla="*/ 804472 w 914400"/>
              <a:gd name="connsiteY1" fmla="*/ 224853 h 1454046"/>
              <a:gd name="connsiteX2" fmla="*/ 609600 w 914400"/>
              <a:gd name="connsiteY2" fmla="*/ 584616 h 1454046"/>
              <a:gd name="connsiteX3" fmla="*/ 389744 w 914400"/>
              <a:gd name="connsiteY3" fmla="*/ 894413 h 1454046"/>
              <a:gd name="connsiteX4" fmla="*/ 204866 w 914400"/>
              <a:gd name="connsiteY4" fmla="*/ 1174230 h 1454046"/>
              <a:gd name="connsiteX5" fmla="*/ 0 w 914400"/>
              <a:gd name="connsiteY5" fmla="*/ 1454046 h 1454046"/>
              <a:gd name="connsiteX0" fmla="*/ 994109 w 994109"/>
              <a:gd name="connsiteY0" fmla="*/ 0 h 1464574"/>
              <a:gd name="connsiteX1" fmla="*/ 804472 w 994109"/>
              <a:gd name="connsiteY1" fmla="*/ 235381 h 1464574"/>
              <a:gd name="connsiteX2" fmla="*/ 609600 w 994109"/>
              <a:gd name="connsiteY2" fmla="*/ 595144 h 1464574"/>
              <a:gd name="connsiteX3" fmla="*/ 389744 w 994109"/>
              <a:gd name="connsiteY3" fmla="*/ 904941 h 1464574"/>
              <a:gd name="connsiteX4" fmla="*/ 204866 w 994109"/>
              <a:gd name="connsiteY4" fmla="*/ 1184758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09600 w 994109"/>
              <a:gd name="connsiteY2" fmla="*/ 595144 h 1464574"/>
              <a:gd name="connsiteX3" fmla="*/ 389744 w 994109"/>
              <a:gd name="connsiteY3" fmla="*/ 904941 h 1464574"/>
              <a:gd name="connsiteX4" fmla="*/ 204866 w 994109"/>
              <a:gd name="connsiteY4" fmla="*/ 1184758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389744 w 994109"/>
              <a:gd name="connsiteY3" fmla="*/ 904941 h 1464574"/>
              <a:gd name="connsiteX4" fmla="*/ 204866 w 994109"/>
              <a:gd name="connsiteY4" fmla="*/ 1184758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204866 w 994109"/>
              <a:gd name="connsiteY4" fmla="*/ 1184758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10143 w 994109"/>
              <a:gd name="connsiteY4" fmla="*/ 1297554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10143 w 994109"/>
              <a:gd name="connsiteY4" fmla="*/ 1297554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10143 w 994109"/>
              <a:gd name="connsiteY4" fmla="*/ 1297554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10143 w 994109"/>
              <a:gd name="connsiteY4" fmla="*/ 1297554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52253 w 994109"/>
              <a:gd name="connsiteY4" fmla="*/ 1244916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487501 w 994109"/>
              <a:gd name="connsiteY3" fmla="*/ 1017737 h 1464574"/>
              <a:gd name="connsiteX4" fmla="*/ 352253 w 994109"/>
              <a:gd name="connsiteY4" fmla="*/ 1244916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78782 w 994109"/>
              <a:gd name="connsiteY2" fmla="*/ 658310 h 1464574"/>
              <a:gd name="connsiteX3" fmla="*/ 504044 w 994109"/>
              <a:gd name="connsiteY3" fmla="*/ 1010217 h 1464574"/>
              <a:gd name="connsiteX4" fmla="*/ 352253 w 994109"/>
              <a:gd name="connsiteY4" fmla="*/ 1244916 h 1464574"/>
              <a:gd name="connsiteX5" fmla="*/ 0 w 994109"/>
              <a:gd name="connsiteY5" fmla="*/ 1464574 h 1464574"/>
              <a:gd name="connsiteX0" fmla="*/ 994109 w 994109"/>
              <a:gd name="connsiteY0" fmla="*/ 0 h 1464574"/>
              <a:gd name="connsiteX1" fmla="*/ 881173 w 994109"/>
              <a:gd name="connsiteY1" fmla="*/ 282003 h 1464574"/>
              <a:gd name="connsiteX2" fmla="*/ 696829 w 994109"/>
              <a:gd name="connsiteY2" fmla="*/ 665830 h 1464574"/>
              <a:gd name="connsiteX3" fmla="*/ 504044 w 994109"/>
              <a:gd name="connsiteY3" fmla="*/ 1010217 h 1464574"/>
              <a:gd name="connsiteX4" fmla="*/ 352253 w 994109"/>
              <a:gd name="connsiteY4" fmla="*/ 1244916 h 1464574"/>
              <a:gd name="connsiteX5" fmla="*/ 0 w 994109"/>
              <a:gd name="connsiteY5" fmla="*/ 1464574 h 146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109" h="1464574">
                <a:moveTo>
                  <a:pt x="994109" y="0"/>
                </a:moveTo>
                <a:cubicBezTo>
                  <a:pt x="964545" y="63708"/>
                  <a:pt x="930720" y="171031"/>
                  <a:pt x="881173" y="282003"/>
                </a:cubicBezTo>
                <a:cubicBezTo>
                  <a:pt x="831626" y="392975"/>
                  <a:pt x="759684" y="544461"/>
                  <a:pt x="696829" y="665830"/>
                </a:cubicBezTo>
                <a:cubicBezTo>
                  <a:pt x="633974" y="787199"/>
                  <a:pt x="561473" y="913703"/>
                  <a:pt x="504044" y="1010217"/>
                </a:cubicBezTo>
                <a:cubicBezTo>
                  <a:pt x="446615" y="1106731"/>
                  <a:pt x="430746" y="1141116"/>
                  <a:pt x="352253" y="1244916"/>
                </a:cubicBezTo>
                <a:cubicBezTo>
                  <a:pt x="287296" y="1338188"/>
                  <a:pt x="145151" y="1413412"/>
                  <a:pt x="0" y="1464574"/>
                </a:cubicBezTo>
              </a:path>
            </a:pathLst>
          </a:custGeom>
          <a:ln w="38100">
            <a:gradFill>
              <a:gsLst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CDA01EE9-D142-952A-B30C-E8C7C11B85CC}"/>
              </a:ext>
            </a:extLst>
          </p:cNvPr>
          <p:cNvGrpSpPr/>
          <p:nvPr/>
        </p:nvGrpSpPr>
        <p:grpSpPr>
          <a:xfrm rot="10800000" flipH="1" flipV="1">
            <a:off x="6085313" y="4593334"/>
            <a:ext cx="404839" cy="369332"/>
            <a:chOff x="7674667" y="2086279"/>
            <a:chExt cx="404839" cy="369332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4525DB7C-F541-D5D5-B78B-7B73FB5F6DB0}"/>
                </a:ext>
              </a:extLst>
            </p:cNvPr>
            <p:cNvSpPr/>
            <p:nvPr/>
          </p:nvSpPr>
          <p:spPr>
            <a:xfrm>
              <a:off x="7674667" y="2112893"/>
              <a:ext cx="66977" cy="6697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6A85FB4-6311-0258-180D-BA044DCFE59D}"/>
                    </a:ext>
                  </a:extLst>
                </p:cNvPr>
                <p:cNvSpPr txBox="1"/>
                <p:nvPr/>
              </p:nvSpPr>
              <p:spPr>
                <a:xfrm>
                  <a:off x="7734829" y="2086279"/>
                  <a:ext cx="3446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6A85FB4-6311-0258-180D-BA044DCFE5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829" y="2086279"/>
                  <a:ext cx="344677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543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59F3E86-DC18-16C6-DE99-727A89942308}"/>
              </a:ext>
            </a:extLst>
          </p:cNvPr>
          <p:cNvGrpSpPr/>
          <p:nvPr/>
        </p:nvGrpSpPr>
        <p:grpSpPr>
          <a:xfrm rot="10800000" flipH="1" flipV="1">
            <a:off x="6678175" y="3575040"/>
            <a:ext cx="382120" cy="451684"/>
            <a:chOff x="7674667" y="2112893"/>
            <a:chExt cx="382120" cy="451684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C8C6DF8-6587-0E5D-1845-E6108259D64A}"/>
                </a:ext>
              </a:extLst>
            </p:cNvPr>
            <p:cNvSpPr/>
            <p:nvPr/>
          </p:nvSpPr>
          <p:spPr>
            <a:xfrm>
              <a:off x="7674667" y="2112893"/>
              <a:ext cx="66977" cy="6697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A3EE6513-39FC-DA72-1EA7-2BD87DAB464F}"/>
                    </a:ext>
                  </a:extLst>
                </p:cNvPr>
                <p:cNvSpPr txBox="1"/>
                <p:nvPr/>
              </p:nvSpPr>
              <p:spPr>
                <a:xfrm>
                  <a:off x="7712110" y="2195245"/>
                  <a:ext cx="3446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A3EE6513-39FC-DA72-1EA7-2BD87DAB4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110" y="2195245"/>
                  <a:ext cx="344677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CB7322F-52B5-AFD0-A540-0067DE501CA8}"/>
                  </a:ext>
                </a:extLst>
              </p:cNvPr>
              <p:cNvSpPr txBox="1"/>
              <p:nvPr/>
            </p:nvSpPr>
            <p:spPr>
              <a:xfrm>
                <a:off x="5699238" y="1882949"/>
                <a:ext cx="344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CB7322F-52B5-AFD0-A540-0067DE501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38" y="1882949"/>
                <a:ext cx="344677" cy="369332"/>
              </a:xfrm>
              <a:prstGeom prst="rect">
                <a:avLst/>
              </a:prstGeom>
              <a:blipFill>
                <a:blip r:embed="rId15"/>
                <a:stretch>
                  <a:fillRect r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80D4AA1E-6330-C568-0CC8-81E968EFEA57}"/>
                  </a:ext>
                </a:extLst>
              </p:cNvPr>
              <p:cNvSpPr txBox="1"/>
              <p:nvPr/>
            </p:nvSpPr>
            <p:spPr>
              <a:xfrm>
                <a:off x="7502328" y="3657392"/>
                <a:ext cx="344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80D4AA1E-6330-C568-0CC8-81E968EFE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328" y="3657392"/>
                <a:ext cx="344677" cy="369332"/>
              </a:xfrm>
              <a:prstGeom prst="rect">
                <a:avLst/>
              </a:prstGeom>
              <a:blipFill>
                <a:blip r:embed="rId16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A77832B-DA6B-9847-3370-5D97AF25316E}"/>
                  </a:ext>
                </a:extLst>
              </p:cNvPr>
              <p:cNvSpPr txBox="1"/>
              <p:nvPr/>
            </p:nvSpPr>
            <p:spPr>
              <a:xfrm>
                <a:off x="6148351" y="4955915"/>
                <a:ext cx="344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A77832B-DA6B-9847-3370-5D97AF253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51" y="4955915"/>
                <a:ext cx="344677" cy="369332"/>
              </a:xfrm>
              <a:prstGeom prst="rect">
                <a:avLst/>
              </a:prstGeom>
              <a:blipFill>
                <a:blip r:embed="rId17"/>
                <a:stretch>
                  <a:fillRect r="-5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3785928D-CBC6-A973-794E-A6114DD81ADA}"/>
                  </a:ext>
                </a:extLst>
              </p:cNvPr>
              <p:cNvSpPr txBox="1"/>
              <p:nvPr/>
            </p:nvSpPr>
            <p:spPr>
              <a:xfrm>
                <a:off x="4217275" y="3223418"/>
                <a:ext cx="344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3785928D-CBC6-A973-794E-A6114DD81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75" y="3223418"/>
                <a:ext cx="344677" cy="369332"/>
              </a:xfrm>
              <a:prstGeom prst="rect">
                <a:avLst/>
              </a:prstGeom>
              <a:blipFill>
                <a:blip r:embed="rId18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箭头: 下 82">
            <a:extLst>
              <a:ext uri="{FF2B5EF4-FFF2-40B4-BE49-F238E27FC236}">
                <a16:creationId xmlns:a16="http://schemas.microsoft.com/office/drawing/2014/main" id="{421AD947-8BB9-6466-C393-64CEC1A28E87}"/>
              </a:ext>
            </a:extLst>
          </p:cNvPr>
          <p:cNvSpPr/>
          <p:nvPr/>
        </p:nvSpPr>
        <p:spPr>
          <a:xfrm>
            <a:off x="10208238" y="2147794"/>
            <a:ext cx="224710" cy="459984"/>
          </a:xfrm>
          <a:prstGeom prst="downArrow">
            <a:avLst>
              <a:gd name="adj1" fmla="val 33870"/>
              <a:gd name="adj2" fmla="val 50000"/>
            </a:avLst>
          </a:prstGeom>
          <a:gradFill>
            <a:gsLst>
              <a:gs pos="0">
                <a:schemeClr val="tx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16A295CF-A11C-C7FE-4B82-1291FBB7A6F6}"/>
                  </a:ext>
                </a:extLst>
              </p:cNvPr>
              <p:cNvSpPr/>
              <p:nvPr/>
            </p:nvSpPr>
            <p:spPr>
              <a:xfrm>
                <a:off x="9025553" y="2689881"/>
                <a:ext cx="2590081" cy="4599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accent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点：剩磁（磁滞）</a:t>
                </a:r>
              </a:p>
            </p:txBody>
          </p:sp>
        </mc:Choice>
        <mc:Fallback xmlns=""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16A295CF-A11C-C7FE-4B82-1291FBB7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553" y="2689881"/>
                <a:ext cx="2590081" cy="459984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accent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箭头: 下 86">
            <a:extLst>
              <a:ext uri="{FF2B5EF4-FFF2-40B4-BE49-F238E27FC236}">
                <a16:creationId xmlns:a16="http://schemas.microsoft.com/office/drawing/2014/main" id="{77F6676D-6D9F-F115-8607-C292E0396D0C}"/>
              </a:ext>
            </a:extLst>
          </p:cNvPr>
          <p:cNvSpPr/>
          <p:nvPr/>
        </p:nvSpPr>
        <p:spPr>
          <a:xfrm>
            <a:off x="10208237" y="3231968"/>
            <a:ext cx="224710" cy="459984"/>
          </a:xfrm>
          <a:prstGeom prst="downArrow">
            <a:avLst>
              <a:gd name="adj1" fmla="val 3387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F3849093-58C7-EF2B-8B0D-81B5ECC98C70}"/>
                  </a:ext>
                </a:extLst>
              </p:cNvPr>
              <p:cNvSpPr/>
              <p:nvPr/>
            </p:nvSpPr>
            <p:spPr>
              <a:xfrm>
                <a:off x="9025552" y="3774055"/>
                <a:ext cx="2590081" cy="4599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accent2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点：退磁（矫顽力）</a:t>
                </a:r>
              </a:p>
            </p:txBody>
          </p:sp>
        </mc:Choice>
        <mc:Fallback xmlns=""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F3849093-58C7-EF2B-8B0D-81B5ECC98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552" y="3774055"/>
                <a:ext cx="2590081" cy="459984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2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箭头: 下 90">
            <a:extLst>
              <a:ext uri="{FF2B5EF4-FFF2-40B4-BE49-F238E27FC236}">
                <a16:creationId xmlns:a16="http://schemas.microsoft.com/office/drawing/2014/main" id="{16EC956A-876D-4037-9E66-01F84E7FC19A}"/>
              </a:ext>
            </a:extLst>
          </p:cNvPr>
          <p:cNvSpPr/>
          <p:nvPr/>
        </p:nvSpPr>
        <p:spPr>
          <a:xfrm>
            <a:off x="10208237" y="4311935"/>
            <a:ext cx="224710" cy="459984"/>
          </a:xfrm>
          <a:prstGeom prst="downArrow">
            <a:avLst>
              <a:gd name="adj1" fmla="val 3387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7E0A7F86-62AB-6531-CDD2-AD55654BCF2E}"/>
                  </a:ext>
                </a:extLst>
              </p:cNvPr>
              <p:cNvSpPr/>
              <p:nvPr/>
            </p:nvSpPr>
            <p:spPr>
              <a:xfrm>
                <a:off x="9025552" y="4849815"/>
                <a:ext cx="2590081" cy="4599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𝑆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′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点：反向磁饱和</a:t>
                </a:r>
              </a:p>
            </p:txBody>
          </p:sp>
        </mc:Choice>
        <mc:Fallback xmlns=""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7E0A7F86-62AB-6531-CDD2-AD55654BC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552" y="4849815"/>
                <a:ext cx="2590081" cy="459984"/>
              </a:xfrm>
              <a:prstGeom prst="roundRect">
                <a:avLst/>
              </a:prstGeom>
              <a:blipFill>
                <a:blip r:embed="rId21"/>
                <a:stretch>
                  <a:fillRect b="-1299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B303EC90-8A4A-B335-A316-F5DB8651DA58}"/>
                  </a:ext>
                </a:extLst>
              </p:cNvPr>
              <p:cNvSpPr txBox="1"/>
              <p:nvPr/>
            </p:nvSpPr>
            <p:spPr>
              <a:xfrm>
                <a:off x="912003" y="3880138"/>
                <a:ext cx="2501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逐渐增大（即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逐渐增大）</a:t>
                </a: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B303EC90-8A4A-B335-A316-F5DB8651D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03" y="3880138"/>
                <a:ext cx="2501494" cy="307777"/>
              </a:xfrm>
              <a:prstGeom prst="rect">
                <a:avLst/>
              </a:prstGeom>
              <a:blipFill>
                <a:blip r:embed="rId22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88BA1607-FE7D-1582-EFAE-E91EC3EE5ED9}"/>
                  </a:ext>
                </a:extLst>
              </p:cNvPr>
              <p:cNvSpPr txBox="1"/>
              <p:nvPr/>
            </p:nvSpPr>
            <p:spPr>
              <a:xfrm>
                <a:off x="914684" y="3881312"/>
                <a:ext cx="2501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最大（即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最大）</a:t>
                </a: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88BA1607-FE7D-1582-EFAE-E91EC3EE5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84" y="3881312"/>
                <a:ext cx="2501494" cy="307777"/>
              </a:xfrm>
              <a:prstGeom prst="rect">
                <a:avLst/>
              </a:prstGeom>
              <a:blipFill>
                <a:blip r:embed="rId2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3BDF3DDE-5E90-96D5-F61B-E3FA6DC3A754}"/>
                  </a:ext>
                </a:extLst>
              </p:cNvPr>
              <p:cNvSpPr txBox="1"/>
              <p:nvPr/>
            </p:nvSpPr>
            <p:spPr>
              <a:xfrm>
                <a:off x="922859" y="3884834"/>
                <a:ext cx="2501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逐渐减小（即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逐渐减小）</a:t>
                </a: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3BDF3DDE-5E90-96D5-F61B-E3FA6DC3A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59" y="3884834"/>
                <a:ext cx="2501494" cy="307777"/>
              </a:xfrm>
              <a:prstGeom prst="rect">
                <a:avLst/>
              </a:prstGeom>
              <a:blipFill>
                <a:blip r:embed="rId24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03240CEB-ABD7-CE5B-7F93-8DB2997623EF}"/>
                  </a:ext>
                </a:extLst>
              </p:cNvPr>
              <p:cNvSpPr txBox="1"/>
              <p:nvPr/>
            </p:nvSpPr>
            <p:spPr>
              <a:xfrm>
                <a:off x="913472" y="3878565"/>
                <a:ext cx="2501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03240CEB-ABD7-CE5B-7F93-8DB299762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72" y="3878565"/>
                <a:ext cx="2501494" cy="307777"/>
              </a:xfrm>
              <a:prstGeom prst="rect">
                <a:avLst/>
              </a:prstGeom>
              <a:blipFill>
                <a:blip r:embed="rId25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FD27EE54-F982-8B7C-6FDF-0E4CDD9A32EC}"/>
                  </a:ext>
                </a:extLst>
              </p:cNvPr>
              <p:cNvSpPr txBox="1"/>
              <p:nvPr/>
            </p:nvSpPr>
            <p:spPr>
              <a:xfrm>
                <a:off x="913641" y="3882545"/>
                <a:ext cx="2501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反向增大（即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反向增大）</a:t>
                </a: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FD27EE54-F982-8B7C-6FDF-0E4CDD9A3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41" y="3882545"/>
                <a:ext cx="2501494" cy="307777"/>
              </a:xfrm>
              <a:prstGeom prst="rect">
                <a:avLst/>
              </a:prstGeom>
              <a:blipFill>
                <a:blip r:embed="rId26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F2ED6809-8A26-5FFB-0C2E-5B98820E88B9}"/>
                  </a:ext>
                </a:extLst>
              </p:cNvPr>
              <p:cNvSpPr/>
              <p:nvPr/>
            </p:nvSpPr>
            <p:spPr>
              <a:xfrm>
                <a:off x="568439" y="4625361"/>
                <a:ext cx="3027903" cy="78167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矫顽力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：</a:t>
                </a:r>
                <a:endParaRPr lang="en-US" altLang="zh-CN" sz="14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使铁磁质退磁所需的反向</a:t>
                </a:r>
                <a:r>
                  <a:rPr lang="zh-CN" altLang="en-US" sz="1400" u="sng" dirty="0">
                    <a:solidFill>
                      <a:srgbClr val="FF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磁场强度</a:t>
                </a:r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F2ED6809-8A26-5FFB-0C2E-5B98820E88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39" y="4625361"/>
                <a:ext cx="3027903" cy="78167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rgbClr val="FF0000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452AB4ED-2FCA-92C5-D518-B109D3B1B870}"/>
                  </a:ext>
                </a:extLst>
              </p:cNvPr>
              <p:cNvSpPr txBox="1"/>
              <p:nvPr/>
            </p:nvSpPr>
            <p:spPr>
              <a:xfrm>
                <a:off x="919717" y="3884952"/>
                <a:ext cx="2501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反向最大（即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反向最大）</a:t>
                </a: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452AB4ED-2FCA-92C5-D518-B109D3B1B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17" y="3884952"/>
                <a:ext cx="2501494" cy="307777"/>
              </a:xfrm>
              <a:prstGeom prst="rect">
                <a:avLst/>
              </a:prstGeom>
              <a:blipFill>
                <a:blip r:embed="rId28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: 圆角 116">
                <a:extLst>
                  <a:ext uri="{FF2B5EF4-FFF2-40B4-BE49-F238E27FC236}">
                    <a16:creationId xmlns:a16="http://schemas.microsoft.com/office/drawing/2014/main" id="{AE9EFD53-025E-DD28-DB4C-0F884D9E6580}"/>
                  </a:ext>
                </a:extLst>
              </p:cNvPr>
              <p:cNvSpPr/>
              <p:nvPr/>
            </p:nvSpPr>
            <p:spPr>
              <a:xfrm>
                <a:off x="9022209" y="2690374"/>
                <a:ext cx="2590081" cy="4599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accent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点：剩磁（磁滞）</a:t>
                </a:r>
              </a:p>
            </p:txBody>
          </p:sp>
        </mc:Choice>
        <mc:Fallback xmlns="">
          <p:sp>
            <p:nvSpPr>
              <p:cNvPr id="117" name="矩形: 圆角 116">
                <a:extLst>
                  <a:ext uri="{FF2B5EF4-FFF2-40B4-BE49-F238E27FC236}">
                    <a16:creationId xmlns:a16="http://schemas.microsoft.com/office/drawing/2014/main" id="{AE9EFD53-025E-DD28-DB4C-0F884D9E6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209" y="2690374"/>
                <a:ext cx="2590081" cy="459984"/>
              </a:xfrm>
              <a:prstGeom prst="roundRect">
                <a:avLst/>
              </a:prstGeom>
              <a:blipFill>
                <a:blip r:embed="rId29"/>
                <a:stretch>
                  <a:fillRect b="-1282"/>
                </a:stretch>
              </a:blipFill>
              <a:ln>
                <a:solidFill>
                  <a:schemeClr val="accent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BB66BDE4-3867-6D81-E86B-5DCEE00AF7B9}"/>
                  </a:ext>
                </a:extLst>
              </p:cNvPr>
              <p:cNvSpPr/>
              <p:nvPr/>
            </p:nvSpPr>
            <p:spPr>
              <a:xfrm>
                <a:off x="9022209" y="3773562"/>
                <a:ext cx="2590081" cy="4599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accent2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点：退磁（矫顽力）</a:t>
                </a:r>
              </a:p>
            </p:txBody>
          </p:sp>
        </mc:Choice>
        <mc:Fallback xmlns="">
          <p:sp>
            <p:nvSpPr>
              <p:cNvPr id="118" name="矩形: 圆角 117">
                <a:extLst>
                  <a:ext uri="{FF2B5EF4-FFF2-40B4-BE49-F238E27FC236}">
                    <a16:creationId xmlns:a16="http://schemas.microsoft.com/office/drawing/2014/main" id="{BB66BDE4-3867-6D81-E86B-5DCEE00AF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209" y="3773562"/>
                <a:ext cx="2590081" cy="459984"/>
              </a:xfrm>
              <a:prstGeom prst="roundRect">
                <a:avLst/>
              </a:prstGeom>
              <a:blipFill>
                <a:blip r:embed="rId30"/>
                <a:stretch>
                  <a:fillRect b="-1299"/>
                </a:stretch>
              </a:blipFill>
              <a:ln>
                <a:solidFill>
                  <a:schemeClr val="accent2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D2CBB7CC-77D7-6DEE-2D34-68D75B9C35AF}"/>
                  </a:ext>
                </a:extLst>
              </p:cNvPr>
              <p:cNvSpPr txBox="1"/>
              <p:nvPr/>
            </p:nvSpPr>
            <p:spPr>
              <a:xfrm>
                <a:off x="918537" y="3884952"/>
                <a:ext cx="2501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反向减小（即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反向减小）</a:t>
                </a: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D2CBB7CC-77D7-6DEE-2D34-68D75B9C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37" y="3884952"/>
                <a:ext cx="2501494" cy="307777"/>
              </a:xfrm>
              <a:prstGeom prst="rect">
                <a:avLst/>
              </a:prstGeom>
              <a:blipFill>
                <a:blip r:embed="rId31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ECAE85A-3389-DE56-DA94-052327439ACC}"/>
                  </a:ext>
                </a:extLst>
              </p:cNvPr>
              <p:cNvSpPr txBox="1"/>
              <p:nvPr/>
            </p:nvSpPr>
            <p:spPr>
              <a:xfrm>
                <a:off x="911712" y="3886071"/>
                <a:ext cx="2501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ECAE85A-3389-DE56-DA94-05232743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12" y="3886071"/>
                <a:ext cx="2501494" cy="307777"/>
              </a:xfrm>
              <a:prstGeom prst="rect">
                <a:avLst/>
              </a:prstGeom>
              <a:blipFill>
                <a:blip r:embed="rId32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F678E8C7-D37A-72B0-5B78-C01883209C3B}"/>
                  </a:ext>
                </a:extLst>
              </p:cNvPr>
              <p:cNvSpPr txBox="1"/>
              <p:nvPr/>
            </p:nvSpPr>
            <p:spPr>
              <a:xfrm>
                <a:off x="916142" y="3886070"/>
                <a:ext cx="2501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逐渐增大（即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逐渐增大）</a:t>
                </a:r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F678E8C7-D37A-72B0-5B78-C0188320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42" y="3886070"/>
                <a:ext cx="2501494" cy="307777"/>
              </a:xfrm>
              <a:prstGeom prst="rect">
                <a:avLst/>
              </a:prstGeom>
              <a:blipFill>
                <a:blip r:embed="rId3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265A11-BF93-57FE-C4E8-40B8712E6890}"/>
                  </a:ext>
                </a:extLst>
              </p:cNvPr>
              <p:cNvSpPr txBox="1"/>
              <p:nvPr/>
            </p:nvSpPr>
            <p:spPr>
              <a:xfrm>
                <a:off x="915992" y="3888265"/>
                <a:ext cx="25014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正向最大（即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正向最大）</a:t>
                </a: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CD265A11-BF93-57FE-C4E8-40B8712E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92" y="3888265"/>
                <a:ext cx="2501494" cy="307777"/>
              </a:xfrm>
              <a:prstGeom prst="rect">
                <a:avLst/>
              </a:prstGeom>
              <a:blipFill>
                <a:blip r:embed="rId34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文本框 123">
            <a:extLst>
              <a:ext uri="{FF2B5EF4-FFF2-40B4-BE49-F238E27FC236}">
                <a16:creationId xmlns:a16="http://schemas.microsoft.com/office/drawing/2014/main" id="{BC9EA833-5BDB-042D-09E7-0838B009C93D}"/>
              </a:ext>
            </a:extLst>
          </p:cNvPr>
          <p:cNvSpPr txBox="1"/>
          <p:nvPr/>
        </p:nvSpPr>
        <p:spPr>
          <a:xfrm>
            <a:off x="7237721" y="4644437"/>
            <a:ext cx="91755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磁滞</a:t>
            </a:r>
            <a:endParaRPr lang="en-US" altLang="zh-CN" sz="2000" dirty="0">
              <a:latin typeface="汉仪润圆-65简" panose="00020600040101010101" pitchFamily="18" charset="-122"/>
              <a:ea typeface="汉仪润圆-65简" panose="00020600040101010101" pitchFamily="18" charset="-122"/>
            </a:endParaRPr>
          </a:p>
          <a:p>
            <a:pPr algn="ctr"/>
            <a:r>
              <a:rPr lang="zh-CN" altLang="en-US" sz="20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回线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3EBA85FE-69D8-A263-825A-612DD40C289F}"/>
                  </a:ext>
                </a:extLst>
              </p:cNvPr>
              <p:cNvSpPr/>
              <p:nvPr/>
            </p:nvSpPr>
            <p:spPr>
              <a:xfrm>
                <a:off x="9025554" y="1605707"/>
                <a:ext cx="2590081" cy="4599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𝑆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点：磁饱和</a:t>
                </a:r>
              </a:p>
            </p:txBody>
          </p:sp>
        </mc:Choice>
        <mc:Fallback xmlns=""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3EBA85FE-69D8-A263-825A-612DD40C2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554" y="1605707"/>
                <a:ext cx="2590081" cy="459984"/>
              </a:xfrm>
              <a:prstGeom prst="roundRect">
                <a:avLst/>
              </a:prstGeom>
              <a:blipFill>
                <a:blip r:embed="rId35"/>
                <a:stretch>
                  <a:fillRect b="-128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551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L 0.10013 -0.12755 C 0.12253 -0.15393 0.13633 -0.19375 0.13633 -0.23588 C 0.13633 -0.28287 0.12253 -0.32106 0.10013 -0.34745 L -0.00013 -0.47338 " pathEditMode="relative" rAng="0" ptsTypes="AAAAA">
                                      <p:cBhvr>
                                        <p:cTn id="15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-23681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5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10156 0.12616 C -0.12408 0.15278 -0.13684 0.1926 -0.13684 0.23403 C -0.13684 0.28148 -0.12408 0.31898 -0.10156 0.3456 L -0.00013 0.47222 " pathEditMode="relative" rAng="0" ptsTypes="AAAAA">
                                      <p:cBhvr>
                                        <p:cTn id="15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6" y="2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500"/>
                            </p:stCondLst>
                            <p:childTnLst>
                              <p:par>
                                <p:cTn id="181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90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9500"/>
                            </p:stCondLst>
                            <p:childTnLst>
                              <p:par>
                                <p:cTn id="2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3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9" grpId="0" animBg="1"/>
      <p:bldP spid="21" grpId="0" animBg="1"/>
      <p:bldP spid="36" grpId="0" animBg="1"/>
      <p:bldP spid="63" grpId="0" animBg="1"/>
      <p:bldP spid="64" grpId="0" animBg="1"/>
      <p:bldP spid="65" grpId="0" animBg="1"/>
      <p:bldP spid="74" grpId="0"/>
      <p:bldP spid="76" grpId="0"/>
      <p:bldP spid="78" grpId="0"/>
      <p:bldP spid="80" grpId="0"/>
      <p:bldP spid="83" grpId="0" animBg="1"/>
      <p:bldP spid="85" grpId="0" animBg="1"/>
      <p:bldP spid="85" grpId="1" animBg="1"/>
      <p:bldP spid="87" grpId="0" animBg="1"/>
      <p:bldP spid="89" grpId="0" animBg="1"/>
      <p:bldP spid="89" grpId="1" animBg="1"/>
      <p:bldP spid="91" grpId="0" animBg="1"/>
      <p:bldP spid="93" grpId="0" animBg="1"/>
      <p:bldP spid="93" grpId="1" animBg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4" grpId="0" animBg="1"/>
      <p:bldP spid="116" grpId="0"/>
      <p:bldP spid="116" grpId="1"/>
      <p:bldP spid="117" grpId="0" animBg="1"/>
      <p:bldP spid="118" grpId="0" animBg="1"/>
      <p:bldP spid="119" grpId="0"/>
      <p:bldP spid="119" grpId="1"/>
      <p:bldP spid="120" grpId="0"/>
      <p:bldP spid="120" grpId="1"/>
      <p:bldP spid="121" grpId="0"/>
      <p:bldP spid="121" grpId="1"/>
      <p:bldP spid="123" grpId="0"/>
      <p:bldP spid="124" grpId="0" animBg="1"/>
      <p:bldP spid="81" grpId="0" animBg="1"/>
      <p:bldP spid="8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3417885" y="496110"/>
            <a:ext cx="535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 恒定磁场 的 比较</a:t>
            </a:r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65168C7C-9895-4468-A9BD-5FDDC2DA4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0" t="13065" r="66144" b="17588"/>
          <a:stretch/>
        </p:blipFill>
        <p:spPr>
          <a:xfrm>
            <a:off x="8040744" y="1335049"/>
            <a:ext cx="1630402" cy="1409990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FCA14B9F-B709-A723-9FFC-600F93F39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1" y="1314112"/>
            <a:ext cx="1504988" cy="1409989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3DDE0492-2A04-2D2B-4D0C-E1D1B6C631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44" y="1312144"/>
            <a:ext cx="1966113" cy="1411957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370E6C3A-4D13-2B6A-7426-6285C65B4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99" t="13065" r="35795" b="17588"/>
          <a:stretch/>
        </p:blipFill>
        <p:spPr>
          <a:xfrm>
            <a:off x="9985234" y="1335049"/>
            <a:ext cx="1630402" cy="1409990"/>
          </a:xfrm>
          <a:prstGeom prst="rect">
            <a:avLst/>
          </a:prstGeom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833DB685-8A63-176B-CF4C-3B953958DA53}"/>
              </a:ext>
            </a:extLst>
          </p:cNvPr>
          <p:cNvSpPr txBox="1"/>
          <p:nvPr/>
        </p:nvSpPr>
        <p:spPr>
          <a:xfrm>
            <a:off x="4372488" y="1556457"/>
            <a:ext cx="460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静电场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2A798C6A-F62F-CEE8-34D1-A606616420CF}"/>
              </a:ext>
            </a:extLst>
          </p:cNvPr>
          <p:cNvSpPr txBox="1"/>
          <p:nvPr/>
        </p:nvSpPr>
        <p:spPr>
          <a:xfrm>
            <a:off x="7359202" y="1417957"/>
            <a:ext cx="460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恒定磁场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760AAC5D-667F-F404-1E46-B964C9EBEC6C}"/>
              </a:ext>
            </a:extLst>
          </p:cNvPr>
          <p:cNvSpPr txBox="1"/>
          <p:nvPr/>
        </p:nvSpPr>
        <p:spPr>
          <a:xfrm>
            <a:off x="5397951" y="1833455"/>
            <a:ext cx="139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场线分布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A0C1AA9A-6EB1-5AF5-9443-9E02D64DD8DB}"/>
              </a:ext>
            </a:extLst>
          </p:cNvPr>
          <p:cNvSpPr txBox="1"/>
          <p:nvPr/>
        </p:nvSpPr>
        <p:spPr>
          <a:xfrm>
            <a:off x="5397951" y="2987258"/>
            <a:ext cx="139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场的描述</a:t>
            </a:r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2E313FB-3E0E-C780-D0D6-E6F5A897BFF3}"/>
              </a:ext>
            </a:extLst>
          </p:cNvPr>
          <p:cNvCxnSpPr/>
          <p:nvPr/>
        </p:nvCxnSpPr>
        <p:spPr>
          <a:xfrm>
            <a:off x="576364" y="2906518"/>
            <a:ext cx="110392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143C6A4C-5B9A-B72A-D9AC-F367EB7D98CD}"/>
              </a:ext>
            </a:extLst>
          </p:cNvPr>
          <p:cNvCxnSpPr/>
          <p:nvPr/>
        </p:nvCxnSpPr>
        <p:spPr>
          <a:xfrm>
            <a:off x="576364" y="3437330"/>
            <a:ext cx="110392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BC031F5-8FAD-9C93-4910-B942FB5A8414}"/>
              </a:ext>
            </a:extLst>
          </p:cNvPr>
          <p:cNvCxnSpPr/>
          <p:nvPr/>
        </p:nvCxnSpPr>
        <p:spPr>
          <a:xfrm>
            <a:off x="576364" y="3915407"/>
            <a:ext cx="110392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33C533B5-C17D-EE97-F23E-46B0D5E8908F}"/>
              </a:ext>
            </a:extLst>
          </p:cNvPr>
          <p:cNvSpPr txBox="1"/>
          <p:nvPr/>
        </p:nvSpPr>
        <p:spPr>
          <a:xfrm>
            <a:off x="5397950" y="3491703"/>
            <a:ext cx="139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最小场源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EE50A332-3E10-7FD4-B5F5-01108CC2FA0D}"/>
              </a:ext>
            </a:extLst>
          </p:cNvPr>
          <p:cNvSpPr txBox="1"/>
          <p:nvPr/>
        </p:nvSpPr>
        <p:spPr>
          <a:xfrm>
            <a:off x="5231319" y="3981148"/>
            <a:ext cx="172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通量 高斯定理</a:t>
            </a:r>
          </a:p>
        </p:txBody>
      </p: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BEB3A6FD-BA9E-C657-6F7D-815D07EB9161}"/>
              </a:ext>
            </a:extLst>
          </p:cNvPr>
          <p:cNvCxnSpPr/>
          <p:nvPr/>
        </p:nvCxnSpPr>
        <p:spPr>
          <a:xfrm>
            <a:off x="576364" y="4393484"/>
            <a:ext cx="110392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8021A17-D670-2F62-732A-F86056B19F85}"/>
              </a:ext>
            </a:extLst>
          </p:cNvPr>
          <p:cNvSpPr txBox="1"/>
          <p:nvPr/>
        </p:nvSpPr>
        <p:spPr>
          <a:xfrm>
            <a:off x="5231319" y="4459224"/>
            <a:ext cx="172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环量 环路定理</a:t>
            </a:r>
          </a:p>
        </p:txBody>
      </p: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A8BAF735-64E3-2E11-4DA9-410A649499D7}"/>
              </a:ext>
            </a:extLst>
          </p:cNvPr>
          <p:cNvCxnSpPr/>
          <p:nvPr/>
        </p:nvCxnSpPr>
        <p:spPr>
          <a:xfrm>
            <a:off x="576364" y="4884737"/>
            <a:ext cx="110392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文本框 145">
            <a:extLst>
              <a:ext uri="{FF2B5EF4-FFF2-40B4-BE49-F238E27FC236}">
                <a16:creationId xmlns:a16="http://schemas.microsoft.com/office/drawing/2014/main" id="{61B87454-7812-251F-37FA-4C9BEBA855EA}"/>
              </a:ext>
            </a:extLst>
          </p:cNvPr>
          <p:cNvSpPr txBox="1"/>
          <p:nvPr/>
        </p:nvSpPr>
        <p:spPr>
          <a:xfrm>
            <a:off x="5397949" y="5016388"/>
            <a:ext cx="139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介质特性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9A604BF-A469-28C6-8BB2-28B1D8F8D92B}"/>
                  </a:ext>
                </a:extLst>
              </p:cNvPr>
              <p:cNvSpPr txBox="1"/>
              <p:nvPr/>
            </p:nvSpPr>
            <p:spPr>
              <a:xfrm>
                <a:off x="576364" y="3007295"/>
                <a:ext cx="4583388" cy="374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电场强度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zh-CN" altLang="en-US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  <m:r>
                      <a:rPr lang="en-US" altLang="zh-CN" sz="1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：大小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，方向为电场力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2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𝑭</m:t>
                        </m:r>
                      </m:e>
                    </m:acc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所指的方向</a:t>
                </a: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9A604BF-A469-28C6-8BB2-28B1D8F8D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3007295"/>
                <a:ext cx="4583388" cy="374911"/>
              </a:xfrm>
              <a:prstGeom prst="rect">
                <a:avLst/>
              </a:prstGeom>
              <a:blipFill>
                <a:blip r:embed="rId11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D3298F55-25D5-BF2E-4802-A2A82500ECAF}"/>
                  </a:ext>
                </a:extLst>
              </p:cNvPr>
              <p:cNvSpPr txBox="1"/>
              <p:nvPr/>
            </p:nvSpPr>
            <p:spPr>
              <a:xfrm>
                <a:off x="7032247" y="3007295"/>
                <a:ext cx="4583389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磁感应强度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zh-CN" altLang="en-US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1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：大小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𝑞𝑣</m:t>
                        </m:r>
                      </m:den>
                    </m:f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，方向为洛伦兹力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2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𝒇</m:t>
                        </m:r>
                      </m:e>
                    </m:acc>
                    <m:r>
                      <a:rPr lang="zh-CN" altLang="en-US" sz="1200" b="1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为</m:t>
                    </m:r>
                  </m:oMath>
                </a14:m>
                <a:r>
                  <a:rPr lang="en-US" altLang="zh-CN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的方向</a:t>
                </a:r>
              </a:p>
            </p:txBody>
          </p:sp>
        </mc:Choice>
        <mc:Fallback xmlns=""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D3298F55-25D5-BF2E-4802-A2A82500E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247" y="3007295"/>
                <a:ext cx="4583389" cy="380425"/>
              </a:xfrm>
              <a:prstGeom prst="rect">
                <a:avLst/>
              </a:prstGeom>
              <a:blipFill>
                <a:blip r:embed="rId12"/>
                <a:stretch>
                  <a:fillRect r="-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61FF7C1F-FAAD-B833-3C0E-FBC257506257}"/>
                  </a:ext>
                </a:extLst>
              </p:cNvPr>
              <p:cNvSpPr txBox="1"/>
              <p:nvPr/>
            </p:nvSpPr>
            <p:spPr>
              <a:xfrm>
                <a:off x="576364" y="3505388"/>
                <a:ext cx="4583388" cy="393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点电荷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，激发的电场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</a:rPr>
                      <m:t>d</m:t>
                    </m:r>
                    <m:acc>
                      <m:accPr>
                        <m:chr m:val="⃗"/>
                        <m:ctrlPr>
                          <a:rPr lang="zh-CN" alt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2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61FF7C1F-FAAD-B833-3C0E-FBC25750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3505388"/>
                <a:ext cx="4583388" cy="393441"/>
              </a:xfrm>
              <a:prstGeom prst="rect">
                <a:avLst/>
              </a:prstGeom>
              <a:blipFill>
                <a:blip r:embed="rId13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F652AE22-9EF2-3299-A094-C1B119258CD8}"/>
                  </a:ext>
                </a:extLst>
              </p:cNvPr>
              <p:cNvSpPr txBox="1"/>
              <p:nvPr/>
            </p:nvSpPr>
            <p:spPr>
              <a:xfrm>
                <a:off x="7032247" y="3480005"/>
                <a:ext cx="4583388" cy="396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电流元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lang="zh-CN" alt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，激发的磁场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</a:rPr>
                      <m:t>d</m:t>
                    </m:r>
                    <m:acc>
                      <m:accPr>
                        <m:chr m:val="⃗"/>
                        <m:ctrlPr>
                          <a:rPr lang="zh-CN" alt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altLang="zh-CN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zh-CN" sz="1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F652AE22-9EF2-3299-A094-C1B119258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247" y="3480005"/>
                <a:ext cx="4583388" cy="396968"/>
              </a:xfrm>
              <a:prstGeom prst="rect">
                <a:avLst/>
              </a:prstGeom>
              <a:blipFill>
                <a:blip r:embed="rId14"/>
                <a:stretch>
                  <a:fillRect t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352D60F8-21B5-A0D8-724A-B465F791DB68}"/>
                  </a:ext>
                </a:extLst>
              </p:cNvPr>
              <p:cNvSpPr txBox="1"/>
              <p:nvPr/>
            </p:nvSpPr>
            <p:spPr>
              <a:xfrm>
                <a:off x="576364" y="4481485"/>
                <a:ext cx="4654955" cy="333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沿任一闭合曲线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𝐿</m:t>
                    </m:r>
                  </m:oMath>
                </a14:m>
                <a:r>
                  <a:rPr lang="zh-CN" altLang="en-US" sz="12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2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2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=0</m:t>
                    </m:r>
                  </m:oMath>
                </a14:m>
                <a:r>
                  <a:rPr lang="en-US" altLang="zh-CN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—— </a:t>
                </a: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静电场是保守场</a:t>
                </a: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352D60F8-21B5-A0D8-724A-B465F791D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4481485"/>
                <a:ext cx="4654955" cy="333617"/>
              </a:xfrm>
              <a:prstGeom prst="rect">
                <a:avLst/>
              </a:prstGeom>
              <a:blipFill>
                <a:blip r:embed="rId15"/>
                <a:stretch>
                  <a:fillRect l="-131" t="-92727" b="-15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FDAA3853-A2D4-26C8-230C-34C95E1CC79D}"/>
                  </a:ext>
                </a:extLst>
              </p:cNvPr>
              <p:cNvSpPr txBox="1"/>
              <p:nvPr/>
            </p:nvSpPr>
            <p:spPr>
              <a:xfrm>
                <a:off x="7032246" y="4481485"/>
                <a:ext cx="4583387" cy="333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恒定磁场是非保守场</a:t>
                </a:r>
                <a:r>
                  <a:rPr lang="en-US" altLang="zh-CN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——    </a:t>
                </a:r>
                <a:r>
                  <a:rPr lang="zh-CN" altLang="en-US" sz="12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沿任一闭合曲线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𝐿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2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2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2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12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2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FDAA3853-A2D4-26C8-230C-34C95E1CC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246" y="4481485"/>
                <a:ext cx="4583387" cy="333617"/>
              </a:xfrm>
              <a:prstGeom prst="rect">
                <a:avLst/>
              </a:prstGeom>
              <a:blipFill>
                <a:blip r:embed="rId16"/>
                <a:stretch>
                  <a:fillRect t="-92727" b="-15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CAE2E140-93C2-025A-A9BE-C785663EF105}"/>
                  </a:ext>
                </a:extLst>
              </p:cNvPr>
              <p:cNvSpPr txBox="1"/>
              <p:nvPr/>
            </p:nvSpPr>
            <p:spPr>
              <a:xfrm>
                <a:off x="7032246" y="4003408"/>
                <a:ext cx="4583388" cy="330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恒定磁场是无源场 </a:t>
                </a:r>
                <a:r>
                  <a:rPr lang="en-US" altLang="zh-CN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——	  </a:t>
                </a: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通过任一闭合曲面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2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2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CAE2E140-93C2-025A-A9BE-C785663E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246" y="4003408"/>
                <a:ext cx="4583388" cy="330988"/>
              </a:xfrm>
              <a:prstGeom prst="rect">
                <a:avLst/>
              </a:prstGeom>
              <a:blipFill>
                <a:blip r:embed="rId17"/>
                <a:stretch>
                  <a:fillRect t="-96296" b="-15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93757AF4-40B8-5E3A-AC21-494E345B134D}"/>
                  </a:ext>
                </a:extLst>
              </p:cNvPr>
              <p:cNvSpPr txBox="1"/>
              <p:nvPr/>
            </p:nvSpPr>
            <p:spPr>
              <a:xfrm>
                <a:off x="576363" y="3971589"/>
                <a:ext cx="4654955" cy="377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通过任一闭合曲面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2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2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2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a:rPr lang="en-US" altLang="zh-CN" sz="12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2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𝑞</m:t>
                    </m:r>
                  </m:oMath>
                </a14:m>
                <a:r>
                  <a:rPr lang="en-US" altLang="zh-CN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	—— </a:t>
                </a: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静电场是有源场</a:t>
                </a:r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93757AF4-40B8-5E3A-AC21-494E345B1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971589"/>
                <a:ext cx="4654955" cy="377091"/>
              </a:xfrm>
              <a:prstGeom prst="rect">
                <a:avLst/>
              </a:prstGeom>
              <a:blipFill>
                <a:blip r:embed="rId18"/>
                <a:stretch>
                  <a:fillRect l="-131" t="-81967" b="-1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本框 162">
            <a:extLst>
              <a:ext uri="{FF2B5EF4-FFF2-40B4-BE49-F238E27FC236}">
                <a16:creationId xmlns:a16="http://schemas.microsoft.com/office/drawing/2014/main" id="{471BF99E-0FF8-F4BD-C961-2D7A3E07EDD3}"/>
              </a:ext>
            </a:extLst>
          </p:cNvPr>
          <p:cNvSpPr txBox="1"/>
          <p:nvPr/>
        </p:nvSpPr>
        <p:spPr>
          <a:xfrm>
            <a:off x="576363" y="4967299"/>
            <a:ext cx="393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位移极化（无极分子）：分子电偶极矩为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</a:p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取向极化（有极分子）：分子电偶极矩不为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E508E1AB-F9EC-3933-49DD-53CC257AF201}"/>
              </a:ext>
            </a:extLst>
          </p:cNvPr>
          <p:cNvSpPr txBox="1"/>
          <p:nvPr/>
        </p:nvSpPr>
        <p:spPr>
          <a:xfrm>
            <a:off x="8585859" y="4966610"/>
            <a:ext cx="302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感应磁化（抗磁质）：分子磁矩为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</a:p>
          <a:p>
            <a:pPr algn="r"/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取向磁化（顺磁质）：分子磁矩不为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D0EE82C2-510C-6CBD-FAF5-53E31CD8CF98}"/>
              </a:ext>
            </a:extLst>
          </p:cNvPr>
          <p:cNvSpPr txBox="1"/>
          <p:nvPr/>
        </p:nvSpPr>
        <p:spPr>
          <a:xfrm>
            <a:off x="7359198" y="5058942"/>
            <a:ext cx="76883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铁磁质</a:t>
            </a: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C6FD28E3-0836-66D0-1A54-84914D5915FC}"/>
              </a:ext>
            </a:extLst>
          </p:cNvPr>
          <p:cNvSpPr txBox="1"/>
          <p:nvPr/>
        </p:nvSpPr>
        <p:spPr>
          <a:xfrm>
            <a:off x="4063968" y="5058941"/>
            <a:ext cx="76883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导体</a:t>
            </a:r>
          </a:p>
        </p:txBody>
      </p: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9616574E-FA77-C51F-BC96-E6C06F7BD343}"/>
              </a:ext>
            </a:extLst>
          </p:cNvPr>
          <p:cNvCxnSpPr/>
          <p:nvPr/>
        </p:nvCxnSpPr>
        <p:spPr>
          <a:xfrm>
            <a:off x="576363" y="5493360"/>
            <a:ext cx="110392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49728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8F88FC-BDF5-C89E-E6A3-BA1A1C15F2F4}"/>
                  </a:ext>
                </a:extLst>
              </p:cNvPr>
              <p:cNvSpPr txBox="1"/>
              <p:nvPr/>
            </p:nvSpPr>
            <p:spPr>
              <a:xfrm>
                <a:off x="507460" y="2438737"/>
                <a:ext cx="10947740" cy="2792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产生 恒定磁场 的 最小单位 是 电流元，电流元的磁感应强度：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𝒍</m:t>
                            </m:r>
                          </m:e>
                        </m:acc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对于电流连续分布的载流导线，将其视为 电流元的叠加，利用微积分 即可计算 合磁感应强度。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矢量叉乘的结果 仍然是 矢量。因此对上述公式进行积分运算，即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𝑳</m:t>
                        </m:r>
                      </m:sub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𝑩</m:t>
                            </m:r>
                          </m:e>
                        </m:acc>
                      </m:e>
                    </m:nary>
                    <m:r>
                      <a:rPr lang="en-US" altLang="zh-CN" sz="1600" b="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𝑳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4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𝐼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d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𝒍</m:t>
                                </m:r>
                              </m:e>
                            </m:acc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²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本质上是一个第二类曲线积分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（矢量函数沿指定曲线的积分）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。需要使用坐标分解的方法计算。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一般来说，如果 场点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P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 整段导线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L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都能在同一平面内，就无需考虑方向的问题。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（为什么？）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否则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（例如载流圆环在轴线上的磁感应强度），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就应当做矢量分解。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8F88FC-BDF5-C89E-E6A3-BA1A1C15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438737"/>
                <a:ext cx="10947740" cy="2792175"/>
              </a:xfrm>
              <a:prstGeom prst="rect">
                <a:avLst/>
              </a:prstGeom>
              <a:blipFill>
                <a:blip r:embed="rId6"/>
                <a:stretch>
                  <a:fillRect l="-278" b="-1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052784" y="775742"/>
            <a:ext cx="1906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毕奥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-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萨戈尔定律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 磁感应强度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D59B77-A9C0-C6D3-789B-C0E66F2A0339}"/>
                  </a:ext>
                </a:extLst>
              </p:cNvPr>
              <p:cNvSpPr txBox="1"/>
              <p:nvPr/>
            </p:nvSpPr>
            <p:spPr>
              <a:xfrm>
                <a:off x="507460" y="1314720"/>
                <a:ext cx="10947740" cy="101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产生 静电场 的 最小单位 是 电荷元，电荷元的场强：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对于电荷连续分布的带电体，将其视为 电荷元的叠加，利用微积分 即可计算 合电场强度。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D59B77-A9C0-C6D3-789B-C0E66F2A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314720"/>
                <a:ext cx="10947740" cy="1018549"/>
              </a:xfrm>
              <a:prstGeom prst="rect">
                <a:avLst/>
              </a:prstGeom>
              <a:blipFill>
                <a:blip r:embed="rId7"/>
                <a:stretch>
                  <a:fillRect l="-278" b="-6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20317B9-1EA5-C663-A6AC-F93D7B00C476}"/>
              </a:ext>
            </a:extLst>
          </p:cNvPr>
          <p:cNvSpPr txBox="1"/>
          <p:nvPr/>
        </p:nvSpPr>
        <p:spPr>
          <a:xfrm>
            <a:off x="507460" y="2615106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产生 磁场 的 最小单位 是 什么呢？如何计算 合磁感应强度呢？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F52C6E-3425-1659-7985-6376D05DCB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13" y="2990437"/>
            <a:ext cx="3739341" cy="2672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E91DC4-0BEB-EFDA-2F1F-CC9E90CB023B}"/>
                  </a:ext>
                </a:extLst>
              </p:cNvPr>
              <p:cNvSpPr txBox="1"/>
              <p:nvPr/>
            </p:nvSpPr>
            <p:spPr>
              <a:xfrm>
                <a:off x="507460" y="3256650"/>
                <a:ext cx="6878624" cy="2654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毕奥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-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萨戈尔定律：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载流回路上，任一段 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电流元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𝐼𝑑</m:t>
                    </m:r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，在空间中任一点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处产生的磁感应强度：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𝑩</m:t>
                          </m:r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4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  <m:r>
                            <m:rPr>
                              <m:sty m:val="p"/>
                            </m:rPr>
                            <a:rPr lang="en-US" altLang="zh-CN" sz="1600" i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𝒍</m:t>
                              </m:r>
                            </m:e>
                          </m:acc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𝑟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²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式中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称作真空磁导率，</a:t>
                </a:r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4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为电流元与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点间距离，</a:t>
                </a:r>
                <a:r>
                  <a:rPr lang="en-US" altLang="zh-CN" sz="1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为从电流元指向点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的单位矢量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是单位矢量，因此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的大小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600" b="0" i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d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den>
                    </m:f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E91DC4-0BEB-EFDA-2F1F-CC9E90CB0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256650"/>
                <a:ext cx="6878624" cy="2654253"/>
              </a:xfrm>
              <a:prstGeom prst="rect">
                <a:avLst/>
              </a:prstGeom>
              <a:blipFill>
                <a:blip r:embed="rId9"/>
                <a:stretch>
                  <a:fillRect l="-4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2841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/>
      <p:bldP spid="5" grpId="0"/>
      <p:bldP spid="5" grpId="1"/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8" y="1898356"/>
                <a:ext cx="8826506" cy="4043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解：如图建立坐标系。取导线中与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点距离为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的一电流元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。电流元至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点的位矢为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𝒓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这一电流元的 磁感应强度方向 </a:t>
                </a:r>
                <a:r>
                  <a:rPr lang="zh-CN" altLang="en-US" sz="1600" u="sng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垂直于纸面向内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（用“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⨂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”表示），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	    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磁感应强度大小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所有电流元的 磁感应强度方向 均 垂直于纸面向内，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   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磁感应强度大小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</m:nary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4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𝐼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d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𝑙</m:t>
                            </m:r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²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、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𝜃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、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均为变量。统一积分变量为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num>
                      <m:den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𝜃</m:t>
                            </m:r>
                          </m:e>
                        </m:func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</m:t>
                    </m:r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csc</m:t>
                        </m:r>
                      </m:fName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e>
                    </m:fun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=−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num>
                      <m:den>
                        <m:func>
                          <m:func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tan</m:t>
                            </m:r>
                          </m:fName>
                          <m:e>
                            <m:r>
                              <a:rPr lang="zh-CN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𝜃</m:t>
                            </m:r>
                          </m:e>
                        </m:func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=−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</m:t>
                    </m:r>
                    <m:func>
                      <m:func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cot</m:t>
                        </m:r>
                      </m:fName>
                      <m:e>
                        <m:r>
                          <a:rPr lang="zh-CN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e>
                    </m:func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求微分得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𝑎</m:t>
                    </m:r>
                    <m:func>
                      <m:func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csc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zh-CN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e>
                    </m:fun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则磁感应强度大小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4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𝐼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d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𝑙</m:t>
                            </m:r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²</m:t>
                            </m:r>
                          </m:den>
                        </m:f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4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</m:den>
                        </m:f>
                      </m:e>
                    </m:nary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csc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𝜃</m:t>
                            </m:r>
                          </m:e>
                        </m:func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∙</m:t>
                        </m:r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csc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𝜃</m:t>
                            </m:r>
                          </m:e>
                        </m:func>
                      </m:den>
                    </m:f>
                  </m:oMath>
                </a14:m>
                <a:endParaRPr lang="en-US" altLang="zh-CN" sz="1600" i="1" dirty="0">
                  <a:latin typeface="Cambria Math" panose="02040503050406030204" pitchFamily="18" charset="0"/>
                  <a:ea typeface="方正小标宋简体" panose="02000000000000000000" pitchFamily="2" charset="-122"/>
                </a:endParaRPr>
              </a:p>
              <a:p>
                <a:r>
                  <a:rPr lang="en-US" altLang="zh-CN" sz="1600" dirty="0">
                    <a:ea typeface="方正小标宋简体" panose="02000000000000000000" pitchFamily="2" charset="-122"/>
                  </a:rPr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den>
                    </m:f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𝜃</m:t>
                            </m:r>
                          </m:e>
                        </m:func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898356"/>
                <a:ext cx="8826506" cy="4043286"/>
              </a:xfrm>
              <a:prstGeom prst="rect">
                <a:avLst/>
              </a:prstGeom>
              <a:blipFill>
                <a:blip r:embed="rId5"/>
                <a:stretch>
                  <a:fillRect l="-345" b="-15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758C3377-1482-1384-E4DC-C6A558E47188}"/>
              </a:ext>
            </a:extLst>
          </p:cNvPr>
          <p:cNvGrpSpPr/>
          <p:nvPr/>
        </p:nvGrpSpPr>
        <p:grpSpPr>
          <a:xfrm>
            <a:off x="9495113" y="2418936"/>
            <a:ext cx="767581" cy="307777"/>
            <a:chOff x="8499511" y="4198474"/>
            <a:chExt cx="767581" cy="307777"/>
          </a:xfrm>
        </p:grpSpPr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EF65CFE8-8A06-EE59-657F-6323B8CBD063}"/>
                </a:ext>
              </a:extLst>
            </p:cNvPr>
            <p:cNvSpPr/>
            <p:nvPr/>
          </p:nvSpPr>
          <p:spPr>
            <a:xfrm>
              <a:off x="8499511" y="4265016"/>
              <a:ext cx="315769" cy="241235"/>
            </a:xfrm>
            <a:prstGeom prst="arc">
              <a:avLst>
                <a:gd name="adj1" fmla="val 16200000"/>
                <a:gd name="adj2" fmla="val 2051851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8DBB26AB-E0B5-CEBC-0F2B-2829ADB7B26D}"/>
                    </a:ext>
                  </a:extLst>
                </p:cNvPr>
                <p:cNvSpPr txBox="1"/>
                <p:nvPr/>
              </p:nvSpPr>
              <p:spPr>
                <a:xfrm>
                  <a:off x="8693749" y="4198474"/>
                  <a:ext cx="57334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8DBB26AB-E0B5-CEBC-0F2B-2829ADB7B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749" y="4198474"/>
                  <a:ext cx="57334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63DD3B7-1694-5894-5F9B-72B75410EF30}"/>
              </a:ext>
            </a:extLst>
          </p:cNvPr>
          <p:cNvGrpSpPr/>
          <p:nvPr/>
        </p:nvGrpSpPr>
        <p:grpSpPr>
          <a:xfrm>
            <a:off x="9485851" y="4965958"/>
            <a:ext cx="625099" cy="529460"/>
            <a:chOff x="8677346" y="4143058"/>
            <a:chExt cx="625099" cy="529460"/>
          </a:xfrm>
        </p:grpSpPr>
        <p:sp>
          <p:nvSpPr>
            <p:cNvPr id="90" name="弧形 89">
              <a:extLst>
                <a:ext uri="{FF2B5EF4-FFF2-40B4-BE49-F238E27FC236}">
                  <a16:creationId xmlns:a16="http://schemas.microsoft.com/office/drawing/2014/main" id="{F4B8C7CA-91E3-41B0-4A0F-F18AF107E7F9}"/>
                </a:ext>
              </a:extLst>
            </p:cNvPr>
            <p:cNvSpPr/>
            <p:nvPr/>
          </p:nvSpPr>
          <p:spPr>
            <a:xfrm>
              <a:off x="8677346" y="4431283"/>
              <a:ext cx="428821" cy="241235"/>
            </a:xfrm>
            <a:prstGeom prst="arc">
              <a:avLst>
                <a:gd name="adj1" fmla="val 16200000"/>
                <a:gd name="adj2" fmla="val 20107242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C09E2DDC-7372-DB68-C42D-AECE9B2FFD03}"/>
                    </a:ext>
                  </a:extLst>
                </p:cNvPr>
                <p:cNvSpPr txBox="1"/>
                <p:nvPr/>
              </p:nvSpPr>
              <p:spPr>
                <a:xfrm>
                  <a:off x="8729102" y="4143058"/>
                  <a:ext cx="57334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C09E2DDC-7372-DB68-C42D-AECE9B2FF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9102" y="4143058"/>
                  <a:ext cx="573343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5EADCAF0-CEA9-8CE6-C2FE-8E0E729FA013}"/>
              </a:ext>
            </a:extLst>
          </p:cNvPr>
          <p:cNvCxnSpPr>
            <a:cxnSpLocks/>
          </p:cNvCxnSpPr>
          <p:nvPr/>
        </p:nvCxnSpPr>
        <p:spPr>
          <a:xfrm>
            <a:off x="9699884" y="2588091"/>
            <a:ext cx="1125620" cy="145928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2C258A82-F01F-5B57-BD98-9675505D5CEF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9698188" y="4059281"/>
            <a:ext cx="1135832" cy="1477368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F47F55F-0239-681A-B668-5BF23AC15B88}"/>
              </a:ext>
            </a:extLst>
          </p:cNvPr>
          <p:cNvGrpSpPr/>
          <p:nvPr/>
        </p:nvGrpSpPr>
        <p:grpSpPr>
          <a:xfrm>
            <a:off x="9651215" y="3695259"/>
            <a:ext cx="1189630" cy="369332"/>
            <a:chOff x="9647952" y="3804441"/>
            <a:chExt cx="1189630" cy="369332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30E6F6F-83F8-2D50-401B-711A8C94A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7952" y="4158553"/>
              <a:ext cx="118963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4DAC87A0-BBFA-D938-9B1A-97940F04210D}"/>
                    </a:ext>
                  </a:extLst>
                </p:cNvPr>
                <p:cNvSpPr txBox="1"/>
                <p:nvPr/>
              </p:nvSpPr>
              <p:spPr>
                <a:xfrm>
                  <a:off x="9954599" y="3804441"/>
                  <a:ext cx="5733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𝑎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4DAC87A0-BBFA-D938-9B1A-97940F04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599" y="3804441"/>
                  <a:ext cx="57334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4339FF4-E1EE-8CBC-5C62-97D8C901366C}"/>
              </a:ext>
            </a:extLst>
          </p:cNvPr>
          <p:cNvGrpSpPr/>
          <p:nvPr/>
        </p:nvGrpSpPr>
        <p:grpSpPr>
          <a:xfrm>
            <a:off x="9569126" y="4238008"/>
            <a:ext cx="573343" cy="512064"/>
            <a:chOff x="8760621" y="4127485"/>
            <a:chExt cx="573343" cy="512064"/>
          </a:xfrm>
        </p:grpSpPr>
        <p:sp>
          <p:nvSpPr>
            <p:cNvPr id="57" name="弧形 56">
              <a:extLst>
                <a:ext uri="{FF2B5EF4-FFF2-40B4-BE49-F238E27FC236}">
                  <a16:creationId xmlns:a16="http://schemas.microsoft.com/office/drawing/2014/main" id="{6AA3F496-79FC-40C9-85D9-5CDC0FF2157C}"/>
                </a:ext>
              </a:extLst>
            </p:cNvPr>
            <p:cNvSpPr/>
            <p:nvPr/>
          </p:nvSpPr>
          <p:spPr>
            <a:xfrm>
              <a:off x="8760621" y="4398314"/>
              <a:ext cx="266749" cy="241235"/>
            </a:xfrm>
            <a:prstGeom prst="arc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37E4113C-45C4-7F63-5F24-CA233655E148}"/>
                    </a:ext>
                  </a:extLst>
                </p:cNvPr>
                <p:cNvSpPr txBox="1"/>
                <p:nvPr/>
              </p:nvSpPr>
              <p:spPr>
                <a:xfrm>
                  <a:off x="8760621" y="4127485"/>
                  <a:ext cx="57334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𝜃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37E4113C-45C4-7F63-5F24-CA233655E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621" y="4127485"/>
                  <a:ext cx="573343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F6C6BDC-1821-A096-1792-0CBD87E17EE9}"/>
              </a:ext>
            </a:extLst>
          </p:cNvPr>
          <p:cNvGrpSpPr/>
          <p:nvPr/>
        </p:nvGrpSpPr>
        <p:grpSpPr>
          <a:xfrm>
            <a:off x="8889683" y="4047377"/>
            <a:ext cx="730216" cy="687660"/>
            <a:chOff x="8081178" y="3930274"/>
            <a:chExt cx="730216" cy="687660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0E3159EF-2D8C-6EAE-1C97-BB8496358FED}"/>
                </a:ext>
              </a:extLst>
            </p:cNvPr>
            <p:cNvGrpSpPr/>
            <p:nvPr/>
          </p:nvGrpSpPr>
          <p:grpSpPr>
            <a:xfrm>
              <a:off x="8664164" y="3930274"/>
              <a:ext cx="129878" cy="687660"/>
              <a:chOff x="8664164" y="3930274"/>
              <a:chExt cx="129878" cy="687660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6A98F80-473C-D200-9E23-1C2652B82942}"/>
                  </a:ext>
                </a:extLst>
              </p:cNvPr>
              <p:cNvCxnSpPr/>
              <p:nvPr/>
            </p:nvCxnSpPr>
            <p:spPr>
              <a:xfrm flipH="1">
                <a:off x="8664165" y="3931513"/>
                <a:ext cx="129877" cy="0"/>
              </a:xfrm>
              <a:prstGeom prst="line">
                <a:avLst/>
              </a:prstGeom>
              <a:ln w="12700">
                <a:solidFill>
                  <a:srgbClr val="00479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4A1113DE-A221-6075-5151-D14B0BC7E9F3}"/>
                  </a:ext>
                </a:extLst>
              </p:cNvPr>
              <p:cNvCxnSpPr/>
              <p:nvPr/>
            </p:nvCxnSpPr>
            <p:spPr>
              <a:xfrm flipH="1">
                <a:off x="8664164" y="4617934"/>
                <a:ext cx="129877" cy="0"/>
              </a:xfrm>
              <a:prstGeom prst="line">
                <a:avLst/>
              </a:prstGeom>
              <a:ln w="12700">
                <a:solidFill>
                  <a:srgbClr val="00479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616642A6-841A-FDF1-29ED-C708FD6E8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9102" y="3930274"/>
                <a:ext cx="0" cy="686619"/>
              </a:xfrm>
              <a:prstGeom prst="straightConnector1">
                <a:avLst/>
              </a:prstGeom>
              <a:ln w="12700">
                <a:solidFill>
                  <a:srgbClr val="00479D"/>
                </a:solidFill>
                <a:prstDash val="sysDot"/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90F12C35-33DF-DFAB-0EB5-0CD25F9D566A}"/>
                    </a:ext>
                  </a:extLst>
                </p:cNvPr>
                <p:cNvSpPr txBox="1"/>
                <p:nvPr/>
              </p:nvSpPr>
              <p:spPr>
                <a:xfrm>
                  <a:off x="8081178" y="3997197"/>
                  <a:ext cx="73021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𝑙</m:t>
                        </m:r>
                      </m:oMath>
                    </m:oMathPara>
                  </a14:m>
                  <a:endParaRPr lang="en-US" altLang="zh-CN" dirty="0">
                    <a:solidFill>
                      <a:srgbClr val="00479D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50" b="0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050" b="0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050" b="0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&lt;0)</m:t>
                        </m:r>
                      </m:oMath>
                    </m:oMathPara>
                  </a14:m>
                  <a:endParaRPr lang="zh-CN" altLang="en-US" sz="1050" dirty="0">
                    <a:solidFill>
                      <a:srgbClr val="00479D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90F12C35-33DF-DFAB-0EB5-0CD25F9D5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178" y="3997197"/>
                  <a:ext cx="730216" cy="530915"/>
                </a:xfrm>
                <a:prstGeom prst="rect">
                  <a:avLst/>
                </a:prstGeom>
                <a:blipFill>
                  <a:blip r:embed="rId10"/>
                  <a:stretch>
                    <a:fillRect b="-11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785E7B98-2417-F64C-3329-A76E1DF11AD9}"/>
              </a:ext>
            </a:extLst>
          </p:cNvPr>
          <p:cNvSpPr/>
          <p:nvPr/>
        </p:nvSpPr>
        <p:spPr>
          <a:xfrm>
            <a:off x="10810050" y="4013745"/>
            <a:ext cx="61591" cy="615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CC0B6C7-8F79-86B1-8318-472E42CAF4C8}"/>
                  </a:ext>
                </a:extLst>
              </p:cNvPr>
              <p:cNvSpPr txBox="1"/>
              <p:nvPr/>
            </p:nvSpPr>
            <p:spPr>
              <a:xfrm>
                <a:off x="10749583" y="3709188"/>
                <a:ext cx="5733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𝑃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CC0B6C7-8F79-86B1-8318-472E42CAF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583" y="3709188"/>
                <a:ext cx="573343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1C50F8BC-61B4-1B04-685E-D030E8DD85F8}"/>
              </a:ext>
            </a:extLst>
          </p:cNvPr>
          <p:cNvGrpSpPr/>
          <p:nvPr/>
        </p:nvGrpSpPr>
        <p:grpSpPr>
          <a:xfrm>
            <a:off x="9698188" y="4044541"/>
            <a:ext cx="1142657" cy="682876"/>
            <a:chOff x="8889683" y="4044541"/>
            <a:chExt cx="1142657" cy="682876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DD687E60-B101-6249-2373-64727037C383}"/>
                </a:ext>
              </a:extLst>
            </p:cNvPr>
            <p:cNvCxnSpPr>
              <a:cxnSpLocks/>
              <a:stCxn id="28" idx="3"/>
              <a:endCxn id="15" idx="2"/>
            </p:cNvCxnSpPr>
            <p:nvPr/>
          </p:nvCxnSpPr>
          <p:spPr>
            <a:xfrm flipV="1">
              <a:off x="8889683" y="4044541"/>
              <a:ext cx="1111862" cy="682876"/>
            </a:xfrm>
            <a:prstGeom prst="straightConnector1">
              <a:avLst/>
            </a:prstGeom>
            <a:ln w="28575">
              <a:solidFill>
                <a:srgbClr val="00B0F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4C312434-DD5E-9F49-50F0-5335B57EB780}"/>
                    </a:ext>
                  </a:extLst>
                </p:cNvPr>
                <p:cNvSpPr txBox="1"/>
                <p:nvPr/>
              </p:nvSpPr>
              <p:spPr>
                <a:xfrm>
                  <a:off x="9460820" y="4206892"/>
                  <a:ext cx="5715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𝒓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4C312434-DD5E-9F49-50F0-5335B57EB7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0820" y="4206892"/>
                  <a:ext cx="57152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79AB0E-D3AB-63C2-E7C9-ECBAA6455ABC}"/>
              </a:ext>
            </a:extLst>
          </p:cNvPr>
          <p:cNvGrpSpPr/>
          <p:nvPr/>
        </p:nvGrpSpPr>
        <p:grpSpPr>
          <a:xfrm>
            <a:off x="9569125" y="2002134"/>
            <a:ext cx="573343" cy="3830326"/>
            <a:chOff x="8578686" y="3255022"/>
            <a:chExt cx="573343" cy="3830326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AAB560C-99F8-6B45-4EF4-0B961C17F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8355" y="3415379"/>
              <a:ext cx="0" cy="36699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E85C11F-1261-D11C-B3F9-622EE89DA0B7}"/>
                    </a:ext>
                  </a:extLst>
                </p:cNvPr>
                <p:cNvSpPr txBox="1"/>
                <p:nvPr/>
              </p:nvSpPr>
              <p:spPr>
                <a:xfrm>
                  <a:off x="8578686" y="3255022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E85C11F-1261-D11C-B3F9-622EE89DA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8686" y="3255022"/>
                  <a:ext cx="573343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8382225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：如图，长为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𝐿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的直导线通有恒定电流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。求距离导线为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的一点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P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处的磁感应强度。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8382225" cy="425116"/>
              </a:xfrm>
              <a:prstGeom prst="rect">
                <a:avLst/>
              </a:prstGeom>
              <a:blipFill>
                <a:blip r:embed="rId14"/>
                <a:stretch>
                  <a:fillRect l="-36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052784" y="775742"/>
            <a:ext cx="2285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磁感应强度的计算（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5366B6-CD85-4D35-151B-7C2BFEA228AF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 磁感应强度</a:t>
            </a:r>
          </a:p>
        </p:txBody>
      </p:sp>
      <p:sp>
        <p:nvSpPr>
          <p:cNvPr id="3" name="圆柱体 2">
            <a:extLst>
              <a:ext uri="{FF2B5EF4-FFF2-40B4-BE49-F238E27FC236}">
                <a16:creationId xmlns:a16="http://schemas.microsoft.com/office/drawing/2014/main" id="{33ACF8BC-B2EC-B99B-BD13-40A2904E293F}"/>
              </a:ext>
            </a:extLst>
          </p:cNvPr>
          <p:cNvSpPr/>
          <p:nvPr/>
        </p:nvSpPr>
        <p:spPr>
          <a:xfrm>
            <a:off x="9604243" y="2576187"/>
            <a:ext cx="93945" cy="2976895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FA82B0F-7E28-7E67-8B42-8E0824EE2CCB}"/>
                  </a:ext>
                </a:extLst>
              </p:cNvPr>
              <p:cNvSpPr txBox="1"/>
              <p:nvPr/>
            </p:nvSpPr>
            <p:spPr>
              <a:xfrm>
                <a:off x="9682734" y="4589794"/>
                <a:ext cx="573343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FA82B0F-7E28-7E67-8B42-8E0824EE2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734" y="4589794"/>
                <a:ext cx="573343" cy="410497"/>
              </a:xfrm>
              <a:prstGeom prst="rect">
                <a:avLst/>
              </a:prstGeom>
              <a:blipFill>
                <a:blip r:embed="rId15"/>
                <a:stretch>
                  <a:fillRect t="-22388" r="-44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310D45C6-74B5-A4E0-5F37-D55D16E987F0}"/>
              </a:ext>
            </a:extLst>
          </p:cNvPr>
          <p:cNvGrpSpPr/>
          <p:nvPr/>
        </p:nvGrpSpPr>
        <p:grpSpPr>
          <a:xfrm>
            <a:off x="9604243" y="4471129"/>
            <a:ext cx="93945" cy="323456"/>
            <a:chOff x="8795738" y="4360606"/>
            <a:chExt cx="93945" cy="32345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4026157-A9E5-7293-52F3-21D00D0354C7}"/>
                </a:ext>
              </a:extLst>
            </p:cNvPr>
            <p:cNvSpPr/>
            <p:nvPr/>
          </p:nvSpPr>
          <p:spPr>
            <a:xfrm>
              <a:off x="8795738" y="4549726"/>
              <a:ext cx="93945" cy="134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44A3A323-2582-5378-320B-2488B93357AB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8840289" y="4360606"/>
              <a:ext cx="2422" cy="189120"/>
            </a:xfrm>
            <a:prstGeom prst="straightConnector1">
              <a:avLst/>
            </a:prstGeom>
            <a:ln w="12700">
              <a:solidFill>
                <a:srgbClr val="0047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3917633-E6A3-592C-E2BA-BA3C620E10AF}"/>
              </a:ext>
            </a:extLst>
          </p:cNvPr>
          <p:cNvGrpSpPr/>
          <p:nvPr/>
        </p:nvGrpSpPr>
        <p:grpSpPr>
          <a:xfrm>
            <a:off x="9291156" y="3712632"/>
            <a:ext cx="391238" cy="400110"/>
            <a:chOff x="9134653" y="3602109"/>
            <a:chExt cx="391238" cy="400110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9A438E7-3BE7-E330-A271-AF89748BE230}"/>
                </a:ext>
              </a:extLst>
            </p:cNvPr>
            <p:cNvSpPr/>
            <p:nvPr/>
          </p:nvSpPr>
          <p:spPr>
            <a:xfrm>
              <a:off x="9464300" y="3908664"/>
              <a:ext cx="61591" cy="615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F36B75A4-E03E-4339-6F1A-474139849234}"/>
                    </a:ext>
                  </a:extLst>
                </p:cNvPr>
                <p:cNvSpPr txBox="1"/>
                <p:nvPr/>
              </p:nvSpPr>
              <p:spPr>
                <a:xfrm>
                  <a:off x="9134653" y="3602109"/>
                  <a:ext cx="34902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𝑂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F36B75A4-E03E-4339-6F1A-474139849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4653" y="3602109"/>
                  <a:ext cx="349021" cy="400110"/>
                </a:xfrm>
                <a:prstGeom prst="rect">
                  <a:avLst/>
                </a:prstGeom>
                <a:blipFill>
                  <a:blip r:embed="rId16"/>
                  <a:stretch>
                    <a:fillRect r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7B42656E-7284-DB8E-6341-C944FDC7E2D2}"/>
                  </a:ext>
                </a:extLst>
              </p:cNvPr>
              <p:cNvSpPr txBox="1"/>
              <p:nvPr/>
            </p:nvSpPr>
            <p:spPr>
              <a:xfrm>
                <a:off x="8967972" y="5290427"/>
                <a:ext cx="730216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1600" dirty="0">
                  <a:solidFill>
                    <a:srgbClr val="00479D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solidFill>
                            <a:srgbClr val="00479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000" i="1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000" b="0" i="1" smtClean="0">
                          <a:solidFill>
                            <a:srgbClr val="00479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&lt;0)</m:t>
                      </m:r>
                    </m:oMath>
                  </m:oMathPara>
                </a14:m>
                <a:endParaRPr lang="zh-CN" altLang="en-US" sz="1000" dirty="0">
                  <a:solidFill>
                    <a:srgbClr val="00479D"/>
                  </a:solidFill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7B42656E-7284-DB8E-6341-C944FDC7E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972" y="5290427"/>
                <a:ext cx="730216" cy="492443"/>
              </a:xfrm>
              <a:prstGeom prst="rect">
                <a:avLst/>
              </a:prstGeom>
              <a:blipFill>
                <a:blip r:embed="rId17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C7F221A-486E-4C86-F92A-F1BA2E1B2F25}"/>
                  </a:ext>
                </a:extLst>
              </p:cNvPr>
              <p:cNvSpPr txBox="1"/>
              <p:nvPr/>
            </p:nvSpPr>
            <p:spPr>
              <a:xfrm>
                <a:off x="8967972" y="2500467"/>
                <a:ext cx="730216" cy="500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1600" dirty="0">
                  <a:solidFill>
                    <a:srgbClr val="00479D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solidFill>
                            <a:srgbClr val="00479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000" i="1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rgbClr val="00479D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000" b="0" i="1" smtClean="0">
                          <a:solidFill>
                            <a:srgbClr val="00479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zh-CN" altLang="en-US" sz="1000" dirty="0">
                  <a:solidFill>
                    <a:srgbClr val="00479D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C7F221A-486E-4C86-F92A-F1BA2E1B2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972" y="2500467"/>
                <a:ext cx="730216" cy="500137"/>
              </a:xfrm>
              <a:prstGeom prst="rect">
                <a:avLst/>
              </a:prstGeom>
              <a:blipFill>
                <a:blip r:embed="rId18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E30756A3-57E0-74AC-D33E-1A79C96DCB4A}"/>
              </a:ext>
            </a:extLst>
          </p:cNvPr>
          <p:cNvCxnSpPr>
            <a:cxnSpLocks/>
            <a:stCxn id="66" idx="0"/>
            <a:endCxn id="67" idx="2"/>
          </p:cNvCxnSpPr>
          <p:nvPr/>
        </p:nvCxnSpPr>
        <p:spPr>
          <a:xfrm flipV="1">
            <a:off x="9333080" y="3000604"/>
            <a:ext cx="0" cy="2289823"/>
          </a:xfrm>
          <a:prstGeom prst="straightConnector1">
            <a:avLst/>
          </a:prstGeom>
          <a:ln w="19050">
            <a:prstDash val="lgDash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6ECFBC78-4D17-C101-FFD8-1A4067019D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7542" y="3936450"/>
            <a:ext cx="291338" cy="238368"/>
          </a:xfrm>
          <a:prstGeom prst="rect">
            <a:avLst/>
          </a:prstGeom>
        </p:spPr>
      </p:pic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2E496A48-CCBA-D4ED-D677-5171ACFC122D}"/>
              </a:ext>
            </a:extLst>
          </p:cNvPr>
          <p:cNvSpPr/>
          <p:nvPr/>
        </p:nvSpPr>
        <p:spPr>
          <a:xfrm>
            <a:off x="869074" y="3422737"/>
            <a:ext cx="7588190" cy="8911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1" name="3D 模型 70" descr="Arrow">
                <a:extLst>
                  <a:ext uri="{FF2B5EF4-FFF2-40B4-BE49-F238E27FC236}">
                    <a16:creationId xmlns:a16="http://schemas.microsoft.com/office/drawing/2014/main" id="{FFE43176-0DC1-9086-C86F-297F14417B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0514567"/>
                  </p:ext>
                </p:extLst>
              </p:nvPr>
            </p:nvGraphicFramePr>
            <p:xfrm>
              <a:off x="1527177" y="3753092"/>
              <a:ext cx="2032053" cy="253593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2032053" cy="253593"/>
                    </a:xfrm>
                    <a:prstGeom prst="rect">
                      <a:avLst/>
                    </a:prstGeom>
                  </am3d:spPr>
                  <am3d:camera>
                    <am3d:pos x="0" y="0" z="476688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242873" d="1000000"/>
                    <am3d:preTrans dx="-428536" dy="-3" dz="21882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1387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1" name="3D 模型 70" descr="Arrow">
                <a:extLst>
                  <a:ext uri="{FF2B5EF4-FFF2-40B4-BE49-F238E27FC236}">
                    <a16:creationId xmlns:a16="http://schemas.microsoft.com/office/drawing/2014/main" id="{FFE43176-0DC1-9086-C86F-297F14417B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27177" y="3753092"/>
                <a:ext cx="2032053" cy="253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F27E61D9-66BB-7192-B33D-A55B502AEEC6}"/>
                  </a:ext>
                </a:extLst>
              </p:cNvPr>
              <p:cNvSpPr txBox="1"/>
              <p:nvPr/>
            </p:nvSpPr>
            <p:spPr>
              <a:xfrm>
                <a:off x="4366896" y="3525982"/>
                <a:ext cx="3849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垂直于纸面向内：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⨂</m:t>
                    </m:r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	    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（箭矢的尾部）</a:t>
                </a:r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F27E61D9-66BB-7192-B33D-A55B502AE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896" y="3525982"/>
                <a:ext cx="3849838" cy="338554"/>
              </a:xfrm>
              <a:prstGeom prst="rect">
                <a:avLst/>
              </a:prstGeom>
              <a:blipFill>
                <a:blip r:embed="rId22"/>
                <a:stretch>
                  <a:fillRect l="-791" t="-7143" r="-63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C740D4A2-628B-361D-73E6-6F5BD2FC33AC}"/>
                  </a:ext>
                </a:extLst>
              </p:cNvPr>
              <p:cNvSpPr txBox="1"/>
              <p:nvPr/>
            </p:nvSpPr>
            <p:spPr>
              <a:xfrm>
                <a:off x="4367169" y="3863622"/>
                <a:ext cx="3849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垂直于纸面向外：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⨀</m:t>
                    </m:r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	    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（箭矢的头部）</a:t>
                </a: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C740D4A2-628B-361D-73E6-6F5BD2FC3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169" y="3863622"/>
                <a:ext cx="3849838" cy="338554"/>
              </a:xfrm>
              <a:prstGeom prst="rect">
                <a:avLst/>
              </a:prstGeom>
              <a:blipFill>
                <a:blip r:embed="rId23"/>
                <a:stretch>
                  <a:fillRect l="-791" t="-7273" r="-63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F4686F9-5DC4-3787-A2F1-4CA6D8094CD1}"/>
              </a:ext>
            </a:extLst>
          </p:cNvPr>
          <p:cNvCxnSpPr>
            <a:cxnSpLocks/>
          </p:cNvCxnSpPr>
          <p:nvPr/>
        </p:nvCxnSpPr>
        <p:spPr>
          <a:xfrm>
            <a:off x="4052784" y="3559372"/>
            <a:ext cx="0" cy="62960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614EB546-4569-830F-C266-751DD97E26D6}"/>
                  </a:ext>
                </a:extLst>
              </p:cNvPr>
              <p:cNvSpPr/>
              <p:nvPr/>
            </p:nvSpPr>
            <p:spPr>
              <a:xfrm>
                <a:off x="6657279" y="2972351"/>
                <a:ext cx="2085554" cy="1447845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无限长载流导线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𝜋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故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den>
                    </m:f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614EB546-4569-830F-C266-751DD97E2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79" y="2972351"/>
                <a:ext cx="2085554" cy="144784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66CC35B9-BF44-D871-97AA-445C6EC0143B}"/>
              </a:ext>
            </a:extLst>
          </p:cNvPr>
          <p:cNvGrpSpPr/>
          <p:nvPr/>
        </p:nvGrpSpPr>
        <p:grpSpPr>
          <a:xfrm>
            <a:off x="10697542" y="1527441"/>
            <a:ext cx="454212" cy="886009"/>
            <a:chOff x="6636430" y="4628456"/>
            <a:chExt cx="486722" cy="807439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0222B5A2-E715-0515-0AD3-7BA0B645917D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AF4D656C-E7F4-3ACC-DD22-8A7C6D17E5E7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E898473F-6CE4-B916-7857-2E84E2B5B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箭头连接符 138">
                <a:extLst>
                  <a:ext uri="{FF2B5EF4-FFF2-40B4-BE49-F238E27FC236}">
                    <a16:creationId xmlns:a16="http://schemas.microsoft.com/office/drawing/2014/main" id="{9E31DD4C-AB27-1FE3-CFA2-B73739D5F2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846E45B-4C4A-A29A-C93A-34FDD1D1E441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846E45B-4C4A-A29A-C93A-34FDD1D1E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171FA04D-0146-7E80-3233-7F3708EB6386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171FA04D-0146-7E80-3233-7F3708EB63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26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43ADA1B9-350B-76AA-513C-90F2640D12B8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36" name="文本框 135">
                  <a:extLst>
                    <a:ext uri="{FF2B5EF4-FFF2-40B4-BE49-F238E27FC236}">
                      <a16:creationId xmlns:a16="http://schemas.microsoft.com/office/drawing/2014/main" id="{43ADA1B9-350B-76AA-513C-90F2640D1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27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1" name="图片 140">
            <a:extLst>
              <a:ext uri="{FF2B5EF4-FFF2-40B4-BE49-F238E27FC236}">
                <a16:creationId xmlns:a16="http://schemas.microsoft.com/office/drawing/2014/main" id="{2C8F5173-2A27-D731-2705-B8FF01D2EDE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839" y="3695259"/>
            <a:ext cx="4298247" cy="3178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473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7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37" presetClass="emph" presetSubtype="25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-5400000">
                                      <p:cBhvr>
                                        <p:cTn id="9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37" presetClass="emph" presetSubtype="25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0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37" presetClass="emph" presetSubtype="1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10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3.54167E-6 0.10834 " pathEditMode="relative" rAng="0" ptsTypes="AA">
                                      <p:cBhvr>
                                        <p:cTn id="164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1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10"/>
                            </p:stCondLst>
                            <p:childTnLst>
                              <p:par>
                                <p:cTn id="17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10834 L 3.54167E-6 -0.30023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010"/>
                            </p:stCondLst>
                            <p:childTnLst>
                              <p:par>
                                <p:cTn id="1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10"/>
                            </p:stCondLst>
                            <p:childTnLst>
                              <p:par>
                                <p:cTn id="1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1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30023 L 3.54167E-6 7.56773E-17 " pathEditMode="relative" rAng="0" ptsTypes="AA">
                                      <p:cBhvr>
                                        <p:cTn id="1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500"/>
                            </p:stCondLst>
                            <p:childTnLst>
                              <p:par>
                                <p:cTn id="2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0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500"/>
                            </p:stCondLst>
                            <p:childTnLst>
                              <p:par>
                                <p:cTn id="2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3000"/>
                            </p:stCondLst>
                            <p:childTnLst>
                              <p:par>
                                <p:cTn id="2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uiExpand="1" build="p"/>
      <p:bldP spid="15" grpId="0" animBg="1"/>
      <p:bldP spid="15" grpId="1" animBg="1"/>
      <p:bldP spid="16" grpId="0"/>
      <p:bldP spid="21" grpId="0"/>
      <p:bldP spid="3" grpId="0" animBg="1"/>
      <p:bldP spid="29" grpId="0"/>
      <p:bldP spid="29" grpId="1"/>
      <p:bldP spid="29" grpId="2"/>
      <p:bldP spid="29" grpId="3"/>
      <p:bldP spid="66" grpId="0"/>
      <p:bldP spid="66" grpId="1"/>
      <p:bldP spid="67" grpId="0"/>
      <p:bldP spid="67" grpId="1"/>
      <p:bldP spid="112" grpId="0" animBg="1"/>
      <p:bldP spid="112" grpId="1" animBg="1"/>
      <p:bldP spid="119" grpId="0"/>
      <p:bldP spid="119" grpId="1"/>
      <p:bldP spid="122" grpId="0"/>
      <p:bldP spid="122" grpId="1"/>
      <p:bldP spid="1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24E8E5D8-BB82-881A-6E1F-95FA8C75D6C3}"/>
              </a:ext>
            </a:extLst>
          </p:cNvPr>
          <p:cNvGrpSpPr/>
          <p:nvPr/>
        </p:nvGrpSpPr>
        <p:grpSpPr>
          <a:xfrm>
            <a:off x="9980343" y="3204555"/>
            <a:ext cx="665310" cy="394870"/>
            <a:chOff x="7398708" y="2539391"/>
            <a:chExt cx="665310" cy="394870"/>
          </a:xfrm>
        </p:grpSpPr>
        <p:sp>
          <p:nvSpPr>
            <p:cNvPr id="79" name="弧形 78">
              <a:extLst>
                <a:ext uri="{FF2B5EF4-FFF2-40B4-BE49-F238E27FC236}">
                  <a16:creationId xmlns:a16="http://schemas.microsoft.com/office/drawing/2014/main" id="{1114E05D-62FD-1252-B7E5-7AC53722C136}"/>
                </a:ext>
              </a:extLst>
            </p:cNvPr>
            <p:cNvSpPr/>
            <p:nvPr/>
          </p:nvSpPr>
          <p:spPr>
            <a:xfrm rot="5400000">
              <a:off x="7361441" y="2576658"/>
              <a:ext cx="315769" cy="241235"/>
            </a:xfrm>
            <a:prstGeom prst="arc">
              <a:avLst>
                <a:gd name="adj1" fmla="val 16200000"/>
                <a:gd name="adj2" fmla="val 19032883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461E193-C6C3-565F-3B04-296AE11AA6DA}"/>
                    </a:ext>
                  </a:extLst>
                </p:cNvPr>
                <p:cNvSpPr txBox="1"/>
                <p:nvPr/>
              </p:nvSpPr>
              <p:spPr>
                <a:xfrm>
                  <a:off x="7649303" y="2657262"/>
                  <a:ext cx="414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  <m:r>
                              <a:rPr lang="en-US" altLang="zh-CN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0461E193-C6C3-565F-3B04-296AE11AA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9303" y="2657262"/>
                  <a:ext cx="414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ED1105E-D5AD-485A-62AC-8EA9E0017F4B}"/>
              </a:ext>
            </a:extLst>
          </p:cNvPr>
          <p:cNvCxnSpPr/>
          <p:nvPr/>
        </p:nvCxnSpPr>
        <p:spPr>
          <a:xfrm>
            <a:off x="10033298" y="3374030"/>
            <a:ext cx="1155424" cy="622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41B5810-5DFD-CBE4-4262-04BF6D9BF849}"/>
              </a:ext>
            </a:extLst>
          </p:cNvPr>
          <p:cNvCxnSpPr>
            <a:cxnSpLocks/>
          </p:cNvCxnSpPr>
          <p:nvPr/>
        </p:nvCxnSpPr>
        <p:spPr>
          <a:xfrm flipH="1">
            <a:off x="10022284" y="3372131"/>
            <a:ext cx="1155424" cy="622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：如图，将无限长导线的中部 折成如图所示的开口矩形，求矩形中心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处的磁感应强度。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blipFill>
                <a:blip r:embed="rId6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009674"/>
                <a:ext cx="8944856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解：图示导线在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O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点处产生的磁场，可视作 无限长导线 与 矩形导线框 在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O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点产生的磁场的叠加。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对于无限长导线，其在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O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点产生的磁感应强度：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，方向 垂直于纸面向外（用“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⨀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”表示）。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对于矩形导线框，其在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O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点产生的磁感应强度：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²</m:t>
                            </m:r>
                          </m:e>
                        </m:rad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+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²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，方向 垂直于纸面向内（用“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”表示）；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+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²</m:t>
                            </m:r>
                          </m:e>
                        </m:rad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+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²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，方向 垂直于纸面向内（用“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”表示）；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2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+2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𝑎𝑏</m:t>
                        </m:r>
                      </m:den>
                    </m:f>
                  </m:oMath>
                </a14:m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𝑏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e>
                    </m:rad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以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为正方向，合磁感应强度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𝑏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−1)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009674"/>
                <a:ext cx="8944856" cy="3831818"/>
              </a:xfrm>
              <a:prstGeom prst="rect">
                <a:avLst/>
              </a:prstGeom>
              <a:blipFill>
                <a:blip r:embed="rId7"/>
                <a:stretch>
                  <a:fillRect l="-341" r="-2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A96B7A5E-AC93-0A72-035F-F9893A96734D}"/>
              </a:ext>
            </a:extLst>
          </p:cNvPr>
          <p:cNvSpPr txBox="1"/>
          <p:nvPr/>
        </p:nvSpPr>
        <p:spPr>
          <a:xfrm>
            <a:off x="4052784" y="775742"/>
            <a:ext cx="2285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磁感应强度的计算（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BE8CDE-7B6C-1F61-881C-B05A0B860F5A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 磁感应强度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53C2AD-606F-9C1C-5865-CC2A317DF410}"/>
              </a:ext>
            </a:extLst>
          </p:cNvPr>
          <p:cNvGrpSpPr/>
          <p:nvPr/>
        </p:nvGrpSpPr>
        <p:grpSpPr>
          <a:xfrm>
            <a:off x="10697542" y="1527441"/>
            <a:ext cx="454212" cy="886009"/>
            <a:chOff x="6636430" y="4628456"/>
            <a:chExt cx="486722" cy="80743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ABB53C7-1C0D-8C2F-34C7-AF743B8352B8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D45286F-AFE9-C13F-149E-3A9E254963F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DE9917DD-62DD-246B-658A-A96BBC7D9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FC3D12B4-AE6D-B7D8-D909-7EE765759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9A1280E-0C42-B1EC-DACD-CDB76846DA07}"/>
              </a:ext>
            </a:extLst>
          </p:cNvPr>
          <p:cNvGrpSpPr/>
          <p:nvPr/>
        </p:nvGrpSpPr>
        <p:grpSpPr>
          <a:xfrm>
            <a:off x="10027590" y="2211652"/>
            <a:ext cx="1152603" cy="2943037"/>
            <a:chOff x="9803273" y="2211652"/>
            <a:chExt cx="1152603" cy="294303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F6CA51B-B631-373A-5AFD-A98E31C46019}"/>
                </a:ext>
              </a:extLst>
            </p:cNvPr>
            <p:cNvGrpSpPr/>
            <p:nvPr/>
          </p:nvGrpSpPr>
          <p:grpSpPr>
            <a:xfrm>
              <a:off x="9803273" y="2211652"/>
              <a:ext cx="1151360" cy="2943037"/>
              <a:chOff x="9252211" y="2161859"/>
              <a:chExt cx="1151360" cy="2943037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A179CED1-87B7-9BB6-1BB9-5D67F924D0B7}"/>
                  </a:ext>
                </a:extLst>
              </p:cNvPr>
              <p:cNvCxnSpPr/>
              <p:nvPr/>
            </p:nvCxnSpPr>
            <p:spPr>
              <a:xfrm>
                <a:off x="9253000" y="2161859"/>
                <a:ext cx="0" cy="1162681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6AD626AD-B84D-6398-1218-C7ABE9331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3000" y="3324540"/>
                <a:ext cx="1150571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9781B305-C859-836D-4ED5-B146C2BAF321}"/>
                  </a:ext>
                </a:extLst>
              </p:cNvPr>
              <p:cNvCxnSpPr/>
              <p:nvPr/>
            </p:nvCxnSpPr>
            <p:spPr>
              <a:xfrm>
                <a:off x="10403571" y="3324540"/>
                <a:ext cx="0" cy="617675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A602C78-BBFC-22A1-C2B7-9D6A08056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3000" y="3942215"/>
                <a:ext cx="1150571" cy="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45CF49EC-45EA-9CFA-E8F8-059AE7779746}"/>
                  </a:ext>
                </a:extLst>
              </p:cNvPr>
              <p:cNvCxnSpPr/>
              <p:nvPr/>
            </p:nvCxnSpPr>
            <p:spPr>
              <a:xfrm>
                <a:off x="9252211" y="3942215"/>
                <a:ext cx="0" cy="1162681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34954EFB-77DE-9D60-E2F6-412FF31D8049}"/>
                </a:ext>
              </a:extLst>
            </p:cNvPr>
            <p:cNvCxnSpPr/>
            <p:nvPr/>
          </p:nvCxnSpPr>
          <p:spPr>
            <a:xfrm>
              <a:off x="9804062" y="2625787"/>
              <a:ext cx="0" cy="455421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D6509E5-D9FE-ECAF-AF5A-849D6719761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2073" y="3146622"/>
              <a:ext cx="0" cy="455421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E5BA811-2F37-E4FB-AE6C-7B6E8DF0988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0362072" y="3765483"/>
              <a:ext cx="0" cy="455421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3453B484-BBF1-0E47-92A2-8FC0040FF7B6}"/>
                </a:ext>
              </a:extLst>
            </p:cNvPr>
            <p:cNvCxnSpPr/>
            <p:nvPr/>
          </p:nvCxnSpPr>
          <p:spPr>
            <a:xfrm>
              <a:off x="10955876" y="3457761"/>
              <a:ext cx="0" cy="455421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813D27F3-68E6-C43D-A5D9-020C1C6A0643}"/>
                </a:ext>
              </a:extLst>
            </p:cNvPr>
            <p:cNvCxnSpPr/>
            <p:nvPr/>
          </p:nvCxnSpPr>
          <p:spPr>
            <a:xfrm>
              <a:off x="9803273" y="4339546"/>
              <a:ext cx="0" cy="455421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19CD4B2-6829-D8DA-1C6F-BCF04DD16926}"/>
              </a:ext>
            </a:extLst>
          </p:cNvPr>
          <p:cNvGrpSpPr/>
          <p:nvPr/>
        </p:nvGrpSpPr>
        <p:grpSpPr>
          <a:xfrm>
            <a:off x="10034713" y="3372887"/>
            <a:ext cx="1151814" cy="617672"/>
            <a:chOff x="10410870" y="4159677"/>
            <a:chExt cx="1151814" cy="61767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F6E1569C-ED04-5020-D469-AF6E2FC72C1B}"/>
                </a:ext>
              </a:extLst>
            </p:cNvPr>
            <p:cNvGrpSpPr/>
            <p:nvPr/>
          </p:nvGrpSpPr>
          <p:grpSpPr>
            <a:xfrm>
              <a:off x="10410870" y="4159677"/>
              <a:ext cx="1151814" cy="617672"/>
              <a:chOff x="10410870" y="4159677"/>
              <a:chExt cx="1151814" cy="617672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1CEB348D-9204-0BE4-0C5A-03A9F5DF0BF0}"/>
                  </a:ext>
                </a:extLst>
              </p:cNvPr>
              <p:cNvSpPr/>
              <p:nvPr/>
            </p:nvSpPr>
            <p:spPr>
              <a:xfrm>
                <a:off x="10410870" y="4159677"/>
                <a:ext cx="1151814" cy="617672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C0E1F9BB-9726-12C9-AE42-2CFF4E1FC2D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0976754" y="4549638"/>
                <a:ext cx="0" cy="455421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7981AEB2-A142-9758-DA48-5D4299B5719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972333" y="3934867"/>
                <a:ext cx="0" cy="455421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13414C37-CFB9-DBF3-729C-C5849EAB72AC}"/>
                </a:ext>
              </a:extLst>
            </p:cNvPr>
            <p:cNvCxnSpPr/>
            <p:nvPr/>
          </p:nvCxnSpPr>
          <p:spPr>
            <a:xfrm>
              <a:off x="11562684" y="4240802"/>
              <a:ext cx="0" cy="455421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6089151C-690B-0E23-2140-F009D2F1B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1104" y="4240801"/>
              <a:ext cx="0" cy="455421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2A138ED4-3E3D-CB42-BD32-C7EC489796FC}"/>
              </a:ext>
            </a:extLst>
          </p:cNvPr>
          <p:cNvGrpSpPr/>
          <p:nvPr/>
        </p:nvGrpSpPr>
        <p:grpSpPr>
          <a:xfrm rot="5400000">
            <a:off x="10804688" y="3822951"/>
            <a:ext cx="418209" cy="512190"/>
            <a:chOff x="7385530" y="2595000"/>
            <a:chExt cx="418209" cy="512190"/>
          </a:xfrm>
        </p:grpSpPr>
        <p:sp>
          <p:nvSpPr>
            <p:cNvPr id="91" name="弧形 90">
              <a:extLst>
                <a:ext uri="{FF2B5EF4-FFF2-40B4-BE49-F238E27FC236}">
                  <a16:creationId xmlns:a16="http://schemas.microsoft.com/office/drawing/2014/main" id="{374884D4-0111-1071-A4CD-3EBE434A242E}"/>
                </a:ext>
              </a:extLst>
            </p:cNvPr>
            <p:cNvSpPr/>
            <p:nvPr/>
          </p:nvSpPr>
          <p:spPr>
            <a:xfrm rot="5400000">
              <a:off x="7405509" y="2575021"/>
              <a:ext cx="201277" cy="241235"/>
            </a:xfrm>
            <a:prstGeom prst="arc">
              <a:avLst>
                <a:gd name="adj1" fmla="val 16200000"/>
                <a:gd name="adj2" fmla="val 188512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7ED4CEDD-B09D-DF09-6723-FDAEDA808E39}"/>
                    </a:ext>
                  </a:extLst>
                </p:cNvPr>
                <p:cNvSpPr txBox="1"/>
                <p:nvPr/>
              </p:nvSpPr>
              <p:spPr>
                <a:xfrm rot="16200000">
                  <a:off x="7457882" y="2761333"/>
                  <a:ext cx="414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  <m:r>
                              <a:rPr lang="en-US" altLang="zh-CN" sz="1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7ED4CEDD-B09D-DF09-6723-FDAEDA808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457882" y="2761333"/>
                  <a:ext cx="414715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750B44DF-77D6-07AD-39AE-E7525ED0F9C6}"/>
              </a:ext>
            </a:extLst>
          </p:cNvPr>
          <p:cNvGrpSpPr/>
          <p:nvPr/>
        </p:nvGrpSpPr>
        <p:grpSpPr>
          <a:xfrm rot="5400000">
            <a:off x="10843097" y="3260324"/>
            <a:ext cx="472653" cy="488700"/>
            <a:chOff x="7398708" y="2539391"/>
            <a:chExt cx="472653" cy="488700"/>
          </a:xfrm>
        </p:grpSpPr>
        <p:sp>
          <p:nvSpPr>
            <p:cNvPr id="88" name="弧形 87">
              <a:extLst>
                <a:ext uri="{FF2B5EF4-FFF2-40B4-BE49-F238E27FC236}">
                  <a16:creationId xmlns:a16="http://schemas.microsoft.com/office/drawing/2014/main" id="{F81648E4-A964-F9EE-FAE2-347B47AEE72E}"/>
                </a:ext>
              </a:extLst>
            </p:cNvPr>
            <p:cNvSpPr/>
            <p:nvPr/>
          </p:nvSpPr>
          <p:spPr>
            <a:xfrm rot="5400000">
              <a:off x="7361441" y="2576658"/>
              <a:ext cx="315769" cy="241235"/>
            </a:xfrm>
            <a:prstGeom prst="arc">
              <a:avLst>
                <a:gd name="adj1" fmla="val 16200000"/>
                <a:gd name="adj2" fmla="val 20033069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D6642851-7F2E-8537-29C3-A1413F835E4C}"/>
                    </a:ext>
                  </a:extLst>
                </p:cNvPr>
                <p:cNvSpPr txBox="1"/>
                <p:nvPr/>
              </p:nvSpPr>
              <p:spPr>
                <a:xfrm rot="16200000">
                  <a:off x="7525504" y="2682234"/>
                  <a:ext cx="414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𝑏</m:t>
                            </m:r>
                            <m:r>
                              <a:rPr lang="en-US" altLang="zh-CN" sz="1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D6642851-7F2E-8537-29C3-A1413F83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525504" y="2682234"/>
                  <a:ext cx="414715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9711B98-A081-06CA-8E51-A72217872BC4}"/>
              </a:ext>
            </a:extLst>
          </p:cNvPr>
          <p:cNvGrpSpPr/>
          <p:nvPr/>
        </p:nvGrpSpPr>
        <p:grpSpPr>
          <a:xfrm>
            <a:off x="11000428" y="3299104"/>
            <a:ext cx="653388" cy="306799"/>
            <a:chOff x="7414562" y="2627462"/>
            <a:chExt cx="653388" cy="306799"/>
          </a:xfrm>
        </p:grpSpPr>
        <p:sp>
          <p:nvSpPr>
            <p:cNvPr id="84" name="弧形 83">
              <a:extLst>
                <a:ext uri="{FF2B5EF4-FFF2-40B4-BE49-F238E27FC236}">
                  <a16:creationId xmlns:a16="http://schemas.microsoft.com/office/drawing/2014/main" id="{DE293BAB-26B8-DA10-2959-08ACC0001955}"/>
                </a:ext>
              </a:extLst>
            </p:cNvPr>
            <p:cNvSpPr/>
            <p:nvPr/>
          </p:nvSpPr>
          <p:spPr>
            <a:xfrm rot="5400000">
              <a:off x="7456744" y="2585280"/>
              <a:ext cx="156872" cy="241235"/>
            </a:xfrm>
            <a:prstGeom prst="arc">
              <a:avLst>
                <a:gd name="adj1" fmla="val 16200000"/>
                <a:gd name="adj2" fmla="val 2800635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1AECFF68-009D-806A-A5FE-8299A8DE660D}"/>
                    </a:ext>
                  </a:extLst>
                </p:cNvPr>
                <p:cNvSpPr txBox="1"/>
                <p:nvPr/>
              </p:nvSpPr>
              <p:spPr>
                <a:xfrm>
                  <a:off x="7653235" y="2657262"/>
                  <a:ext cx="414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𝑎</m:t>
                            </m:r>
                            <m:r>
                              <a:rPr lang="en-US" altLang="zh-CN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1AECFF68-009D-806A-A5FE-8299A8DE6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3235" y="2657262"/>
                  <a:ext cx="414715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FAD5A408-5F39-DA72-8F7F-B681834A9228}"/>
              </a:ext>
            </a:extLst>
          </p:cNvPr>
          <p:cNvCxnSpPr/>
          <p:nvPr/>
        </p:nvCxnSpPr>
        <p:spPr>
          <a:xfrm>
            <a:off x="11189740" y="3370854"/>
            <a:ext cx="281202" cy="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B384920-58A0-984D-EE4F-A972C28C2178}"/>
              </a:ext>
            </a:extLst>
          </p:cNvPr>
          <p:cNvGrpSpPr/>
          <p:nvPr/>
        </p:nvGrpSpPr>
        <p:grpSpPr>
          <a:xfrm>
            <a:off x="10080151" y="2045338"/>
            <a:ext cx="573343" cy="565702"/>
            <a:chOff x="8578686" y="3255022"/>
            <a:chExt cx="573343" cy="565702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E9CC269D-9894-75A6-DE81-6A329B83527B}"/>
                </a:ext>
              </a:extLst>
            </p:cNvPr>
            <p:cNvCxnSpPr>
              <a:cxnSpLocks/>
            </p:cNvCxnSpPr>
            <p:nvPr/>
          </p:nvCxnSpPr>
          <p:spPr>
            <a:xfrm>
              <a:off x="8658355" y="3415379"/>
              <a:ext cx="0" cy="4053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8517E44B-F7DB-AC95-F60D-CF2D7DC9E719}"/>
                    </a:ext>
                  </a:extLst>
                </p:cNvPr>
                <p:cNvSpPr txBox="1"/>
                <p:nvPr/>
              </p:nvSpPr>
              <p:spPr>
                <a:xfrm>
                  <a:off x="8578686" y="3255022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8517E44B-F7DB-AC95-F60D-CF2D7DC9E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8686" y="3255022"/>
                  <a:ext cx="573343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547F79E-44C3-E91D-2CE6-8C12C7539F91}"/>
                  </a:ext>
                </a:extLst>
              </p:cNvPr>
              <p:cNvSpPr txBox="1"/>
              <p:nvPr/>
            </p:nvSpPr>
            <p:spPr>
              <a:xfrm>
                <a:off x="10348516" y="3000598"/>
                <a:ext cx="573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𝑎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547F79E-44C3-E91D-2CE6-8C12C7539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516" y="3000598"/>
                <a:ext cx="57334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1A163F8-8476-06AE-2907-E5292AE45CDB}"/>
                  </a:ext>
                </a:extLst>
              </p:cNvPr>
              <p:cNvSpPr txBox="1"/>
              <p:nvPr/>
            </p:nvSpPr>
            <p:spPr>
              <a:xfrm>
                <a:off x="11178950" y="3483667"/>
                <a:ext cx="573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𝑏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1A163F8-8476-06AE-2907-E5292AE45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950" y="3483667"/>
                <a:ext cx="57334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椭圆 56">
            <a:extLst>
              <a:ext uri="{FF2B5EF4-FFF2-40B4-BE49-F238E27FC236}">
                <a16:creationId xmlns:a16="http://schemas.microsoft.com/office/drawing/2014/main" id="{B578F4A9-E143-5540-037C-4FFF1E9827C9}"/>
              </a:ext>
            </a:extLst>
          </p:cNvPr>
          <p:cNvSpPr/>
          <p:nvPr/>
        </p:nvSpPr>
        <p:spPr>
          <a:xfrm>
            <a:off x="10578683" y="3653077"/>
            <a:ext cx="61591" cy="615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E011CCC-8D73-BB39-3941-77301AFA4CC9}"/>
                  </a:ext>
                </a:extLst>
              </p:cNvPr>
              <p:cNvSpPr txBox="1"/>
              <p:nvPr/>
            </p:nvSpPr>
            <p:spPr>
              <a:xfrm>
                <a:off x="10156149" y="3514842"/>
                <a:ext cx="3490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E011CCC-8D73-BB39-3941-77301AFA4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149" y="3514842"/>
                <a:ext cx="34902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26DA202A-1175-9759-A39A-5AE0D3477E7A}"/>
              </a:ext>
            </a:extLst>
          </p:cNvPr>
          <p:cNvGrpSpPr/>
          <p:nvPr/>
        </p:nvGrpSpPr>
        <p:grpSpPr>
          <a:xfrm>
            <a:off x="10033298" y="2205695"/>
            <a:ext cx="0" cy="2948994"/>
            <a:chOff x="9805504" y="2205695"/>
            <a:chExt cx="0" cy="2948994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1E5D4359-E1A5-A5A0-6606-2220D0B5B860}"/>
                </a:ext>
              </a:extLst>
            </p:cNvPr>
            <p:cNvGrpSpPr/>
            <p:nvPr/>
          </p:nvGrpSpPr>
          <p:grpSpPr>
            <a:xfrm>
              <a:off x="9805504" y="2205695"/>
              <a:ext cx="0" cy="2948994"/>
              <a:chOff x="9635662" y="2205695"/>
              <a:chExt cx="0" cy="2948994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38E463A3-CC3A-83CD-CA04-B335E1BD2D91}"/>
                  </a:ext>
                </a:extLst>
              </p:cNvPr>
              <p:cNvCxnSpPr/>
              <p:nvPr/>
            </p:nvCxnSpPr>
            <p:spPr>
              <a:xfrm>
                <a:off x="9635662" y="2205695"/>
                <a:ext cx="0" cy="2948994"/>
              </a:xfrm>
              <a:prstGeom prst="line">
                <a:avLst/>
              </a:prstGeom>
              <a:ln w="28575">
                <a:solidFill>
                  <a:srgbClr val="0047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34A39F31-C094-09A7-91D0-E7A6ED97B0AB}"/>
                  </a:ext>
                </a:extLst>
              </p:cNvPr>
              <p:cNvCxnSpPr/>
              <p:nvPr/>
            </p:nvCxnSpPr>
            <p:spPr>
              <a:xfrm>
                <a:off x="9635662" y="2611040"/>
                <a:ext cx="0" cy="455421"/>
              </a:xfrm>
              <a:prstGeom prst="straightConnector1">
                <a:avLst/>
              </a:prstGeom>
              <a:ln w="28575">
                <a:solidFill>
                  <a:srgbClr val="00479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4953B783-2A44-EB73-6C72-B01529EF4008}"/>
                  </a:ext>
                </a:extLst>
              </p:cNvPr>
              <p:cNvCxnSpPr/>
              <p:nvPr/>
            </p:nvCxnSpPr>
            <p:spPr>
              <a:xfrm>
                <a:off x="9635662" y="4339545"/>
                <a:ext cx="0" cy="455421"/>
              </a:xfrm>
              <a:prstGeom prst="straightConnector1">
                <a:avLst/>
              </a:prstGeom>
              <a:ln w="28575">
                <a:solidFill>
                  <a:srgbClr val="00479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C5E84708-26B5-2C7A-FA97-71DE685DF86A}"/>
                </a:ext>
              </a:extLst>
            </p:cNvPr>
            <p:cNvCxnSpPr/>
            <p:nvPr/>
          </p:nvCxnSpPr>
          <p:spPr>
            <a:xfrm>
              <a:off x="9805504" y="3483909"/>
              <a:ext cx="0" cy="455421"/>
            </a:xfrm>
            <a:prstGeom prst="straightConnector1">
              <a:avLst/>
            </a:prstGeom>
            <a:ln w="28575">
              <a:solidFill>
                <a:srgbClr val="0047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016395C9-C72C-DFF5-D73E-0400DC4CF060}"/>
              </a:ext>
            </a:extLst>
          </p:cNvPr>
          <p:cNvCxnSpPr>
            <a:cxnSpLocks/>
          </p:cNvCxnSpPr>
          <p:nvPr/>
        </p:nvCxnSpPr>
        <p:spPr>
          <a:xfrm rot="16200000">
            <a:off x="11045453" y="4132609"/>
            <a:ext cx="281202" cy="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2E59169A-22C6-96A2-B692-A717D57A8C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36009" y="3558010"/>
            <a:ext cx="335309" cy="274344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24270E57-7141-F9C5-E9EC-09C9AAA484F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39766" y="3552366"/>
            <a:ext cx="335309" cy="274344"/>
          </a:xfrm>
          <a:prstGeom prst="rect">
            <a:avLst/>
          </a:prstGeom>
        </p:spPr>
      </p:pic>
      <p:sp>
        <p:nvSpPr>
          <p:cNvPr id="99" name="矩形 98">
            <a:extLst>
              <a:ext uri="{FF2B5EF4-FFF2-40B4-BE49-F238E27FC236}">
                <a16:creationId xmlns:a16="http://schemas.microsoft.com/office/drawing/2014/main" id="{336ABC16-DDCD-7223-2E51-1AFB3B14660E}"/>
              </a:ext>
            </a:extLst>
          </p:cNvPr>
          <p:cNvSpPr/>
          <p:nvPr/>
        </p:nvSpPr>
        <p:spPr>
          <a:xfrm>
            <a:off x="9633857" y="3299103"/>
            <a:ext cx="776377" cy="78087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681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01875 -4.07407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02018 4.44444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-4.07407E-6 L 3.33333E-6 -4.07407E-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8 4.44444E-6 L -2.29167E-6 4.44444E-6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000"/>
                            </p:stCondLst>
                            <p:childTnLst>
                              <p:par>
                                <p:cTn id="180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500"/>
                            </p:stCondLst>
                            <p:childTnLst>
                              <p:par>
                                <p:cTn id="1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0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500"/>
                            </p:stCondLst>
                            <p:childTnLst>
                              <p:par>
                                <p:cTn id="2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51" grpId="0"/>
      <p:bldP spid="51" grpId="1"/>
      <p:bldP spid="51" grpId="2"/>
      <p:bldP spid="51" grpId="3"/>
      <p:bldP spid="51" grpId="4"/>
      <p:bldP spid="52" grpId="0"/>
      <p:bldP spid="52" grpId="1"/>
      <p:bldP spid="52" grpId="2"/>
      <p:bldP spid="52" grpId="3"/>
      <p:bldP spid="52" grpId="4"/>
      <p:bldP spid="57" grpId="0" animBg="1"/>
      <p:bldP spid="57" grpId="1" animBg="1"/>
      <p:bldP spid="57" grpId="2" animBg="1"/>
      <p:bldP spid="57" grpId="3" animBg="1"/>
      <p:bldP spid="57" grpId="4" animBg="1"/>
      <p:bldP spid="59" grpId="0"/>
      <p:bldP spid="59" grpId="1"/>
      <p:bldP spid="59" grpId="2"/>
      <p:bldP spid="99" grpId="0" animBg="1"/>
      <p:bldP spid="9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969D2DF-6ABD-6D99-5D81-5F2FE2DE2C5E}"/>
                  </a:ext>
                </a:extLst>
              </p:cNvPr>
              <p:cNvSpPr txBox="1"/>
              <p:nvPr/>
            </p:nvSpPr>
            <p:spPr>
              <a:xfrm>
                <a:off x="507457" y="2009674"/>
                <a:ext cx="8574198" cy="4678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解：图示金属薄片可视作 许多无限长载流直导线（方向平行于圆柱面的轴） 组合而成。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如图取一弧长为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的窄条，其通过的电流为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00479D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b="0" i="1" smtClean="0">
                        <a:solidFill>
                          <a:srgbClr val="00479D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𝑙</m:t>
                        </m:r>
                      </m:num>
                      <m:den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den>
                        </m:f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</m:num>
                      <m:den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这条无限长载流直导线 在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点产生的磁感应强度大小为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a:rPr lang="en-US" altLang="zh-CN" sz="1600" b="0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方向由右手螺旋定则确定，如图所示。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lang="en-US" altLang="zh-CN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沿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轴，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y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轴分解：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func>
                      <m:funcPr>
                        <m:ctrlPr>
                          <a:rPr lang="en-US" altLang="zh-CN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sin</m:t>
                        </m:r>
                      </m:fName>
                      <m:e>
                        <m:r>
                          <a:rPr lang="en-US" altLang="zh-CN" sz="1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  <m:func>
                      <m:funcPr>
                        <m:ctrlPr>
                          <a:rPr lang="en-US" altLang="zh-CN" sz="1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sin</m:t>
                        </m:r>
                      </m:fName>
                      <m:e>
                        <m:r>
                          <a:rPr lang="en-US" altLang="zh-CN" sz="1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func>
                      <m:func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sin</m:t>
                        </m:r>
                      </m:fName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m:rPr>
                        <m:sty m:val="p"/>
                      </m:rPr>
                      <a:rPr lang="en-US" altLang="zh-CN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l-GR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𝑦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func>
                      <m:funcPr>
                        <m:ctrlPr>
                          <a:rPr lang="en-US" altLang="zh-CN" sz="1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1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altLang="zh-CN" sz="1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1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m:rPr>
                            <m:sty m:val="p"/>
                          </m:rPr>
                          <a:rPr lang="en-US" altLang="zh-CN" sz="16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𝐼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π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²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a:rPr lang="el-GR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𝑦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m:rPr>
                            <m:sty m:val="p"/>
                          </m:rPr>
                          <a:rPr lang="en-US" altLang="zh-CN" sz="1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𝑦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𝐼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</a:rPr>
                  <a:t>   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则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+mn-ea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+mn-ea"/>
                </a:endParaRPr>
              </a:p>
              <a:p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969D2DF-6ABD-6D99-5D81-5F2FE2DE2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009674"/>
                <a:ext cx="8574198" cy="4678397"/>
              </a:xfrm>
              <a:prstGeom prst="rect">
                <a:avLst/>
              </a:prstGeom>
              <a:blipFill>
                <a:blip r:embed="rId5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DFEAC6D4-181C-7A4F-56F6-783E63B002FD}"/>
              </a:ext>
            </a:extLst>
          </p:cNvPr>
          <p:cNvGrpSpPr/>
          <p:nvPr/>
        </p:nvGrpSpPr>
        <p:grpSpPr>
          <a:xfrm>
            <a:off x="6392539" y="3458625"/>
            <a:ext cx="2291237" cy="1985258"/>
            <a:chOff x="5993379" y="3458625"/>
            <a:chExt cx="2291237" cy="198525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8C702131-C4B1-1A36-A9E6-A9DD5B395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12" t="15725" r="26627" b="37780"/>
            <a:stretch/>
          </p:blipFill>
          <p:spPr>
            <a:xfrm>
              <a:off x="5993379" y="3458625"/>
              <a:ext cx="2291237" cy="19852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6594C19-DBEE-1860-E43F-4DA0BD937E29}"/>
                    </a:ext>
                  </a:extLst>
                </p:cNvPr>
                <p:cNvSpPr txBox="1"/>
                <p:nvPr/>
              </p:nvSpPr>
              <p:spPr>
                <a:xfrm>
                  <a:off x="7042543" y="3820151"/>
                  <a:ext cx="5733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𝑙</m:t>
                        </m:r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B6594C19-DBEE-1860-E43F-4DA0BD937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543" y="3820151"/>
                  <a:ext cx="57334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37011498-8BEA-939B-F310-499E17684A73}"/>
                    </a:ext>
                  </a:extLst>
                </p:cNvPr>
                <p:cNvSpPr txBox="1"/>
                <p:nvPr/>
              </p:nvSpPr>
              <p:spPr>
                <a:xfrm>
                  <a:off x="8037520" y="4983363"/>
                  <a:ext cx="17132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37011498-8BEA-939B-F310-499E17684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520" y="4983363"/>
                  <a:ext cx="171329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14286" r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40802165-AC50-F967-ED11-2C2EA3FD7775}"/>
                    </a:ext>
                  </a:extLst>
                </p:cNvPr>
                <p:cNvSpPr txBox="1"/>
                <p:nvPr/>
              </p:nvSpPr>
              <p:spPr>
                <a:xfrm>
                  <a:off x="5993379" y="3498970"/>
                  <a:ext cx="17504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40802165-AC50-F967-ED11-2C2EA3FD7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3379" y="3498970"/>
                  <a:ext cx="175048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5000" r="-25000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AA0E38D-6B9C-06F1-3472-D4F6AD1F0190}"/>
              </a:ext>
            </a:extLst>
          </p:cNvPr>
          <p:cNvGrpSpPr/>
          <p:nvPr/>
        </p:nvGrpSpPr>
        <p:grpSpPr>
          <a:xfrm rot="9900000">
            <a:off x="6717394" y="5071421"/>
            <a:ext cx="553551" cy="536588"/>
            <a:chOff x="5595912" y="2725868"/>
            <a:chExt cx="553551" cy="536588"/>
          </a:xfrm>
        </p:grpSpPr>
        <p:sp>
          <p:nvSpPr>
            <p:cNvPr id="111" name="弧形 110">
              <a:extLst>
                <a:ext uri="{FF2B5EF4-FFF2-40B4-BE49-F238E27FC236}">
                  <a16:creationId xmlns:a16="http://schemas.microsoft.com/office/drawing/2014/main" id="{07FB2D2E-BD31-858B-159C-ECC070271123}"/>
                </a:ext>
              </a:extLst>
            </p:cNvPr>
            <p:cNvSpPr/>
            <p:nvPr/>
          </p:nvSpPr>
          <p:spPr>
            <a:xfrm rot="17100000">
              <a:off x="5833302" y="2946294"/>
              <a:ext cx="391088" cy="241235"/>
            </a:xfrm>
            <a:prstGeom prst="arc">
              <a:avLst>
                <a:gd name="adj1" fmla="val 15666944"/>
                <a:gd name="adj2" fmla="val 19962382"/>
              </a:avLst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D57D195E-6A3A-63D3-CB6F-9B713490C0FA}"/>
                    </a:ext>
                  </a:extLst>
                </p:cNvPr>
                <p:cNvSpPr txBox="1"/>
                <p:nvPr/>
              </p:nvSpPr>
              <p:spPr>
                <a:xfrm rot="11700000">
                  <a:off x="5595912" y="2725868"/>
                  <a:ext cx="38942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45</m:t>
                        </m:r>
                        <m:r>
                          <a:rPr lang="en-US" altLang="zh-CN" sz="12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D57D195E-6A3A-63D3-CB6F-9B713490C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1700000">
                  <a:off x="5595912" y="2725868"/>
                  <a:ext cx="389422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AA1FDD6B-9D7F-75E8-3D94-952B4FF2B7FA}"/>
              </a:ext>
            </a:extLst>
          </p:cNvPr>
          <p:cNvCxnSpPr>
            <a:cxnSpLocks/>
          </p:cNvCxnSpPr>
          <p:nvPr/>
        </p:nvCxnSpPr>
        <p:spPr>
          <a:xfrm>
            <a:off x="7328859" y="5271448"/>
            <a:ext cx="0" cy="63058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D7EEF49-6CE3-3469-A951-9C61747114A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8" r="3716"/>
          <a:stretch/>
        </p:blipFill>
        <p:spPr>
          <a:xfrm>
            <a:off x="9242387" y="1984137"/>
            <a:ext cx="2949613" cy="4325223"/>
          </a:xfrm>
          <a:prstGeom prst="rect">
            <a:avLst/>
          </a:prstGeom>
        </p:spPr>
      </p:pic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8DFAE0A-98FD-6987-550E-9DE71BA62A07}"/>
              </a:ext>
            </a:extLst>
          </p:cNvPr>
          <p:cNvCxnSpPr>
            <a:cxnSpLocks/>
          </p:cNvCxnSpPr>
          <p:nvPr/>
        </p:nvCxnSpPr>
        <p:spPr>
          <a:xfrm>
            <a:off x="6695622" y="5271448"/>
            <a:ext cx="0" cy="90204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 磁感应强度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3C6DAD-4432-6D58-F5F1-4F4377FD5BF3}"/>
              </a:ext>
            </a:extLst>
          </p:cNvPr>
          <p:cNvSpPr txBox="1"/>
          <p:nvPr/>
        </p:nvSpPr>
        <p:spPr>
          <a:xfrm>
            <a:off x="4052784" y="775742"/>
            <a:ext cx="2285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磁感应强度的计算（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1ACC838A-CD66-D7FD-F36F-D7855CA6C7C7}"/>
              </a:ext>
            </a:extLst>
          </p:cNvPr>
          <p:cNvGrpSpPr/>
          <p:nvPr/>
        </p:nvGrpSpPr>
        <p:grpSpPr>
          <a:xfrm rot="12600000">
            <a:off x="6586297" y="5254502"/>
            <a:ext cx="505898" cy="493280"/>
            <a:chOff x="5643565" y="2769176"/>
            <a:chExt cx="505898" cy="493280"/>
          </a:xfrm>
        </p:grpSpPr>
        <p:sp>
          <p:nvSpPr>
            <p:cNvPr id="92" name="弧形 91">
              <a:extLst>
                <a:ext uri="{FF2B5EF4-FFF2-40B4-BE49-F238E27FC236}">
                  <a16:creationId xmlns:a16="http://schemas.microsoft.com/office/drawing/2014/main" id="{44470A4A-5AE3-A994-5B42-4F0C1107875B}"/>
                </a:ext>
              </a:extLst>
            </p:cNvPr>
            <p:cNvSpPr/>
            <p:nvPr/>
          </p:nvSpPr>
          <p:spPr>
            <a:xfrm rot="17100000">
              <a:off x="5833302" y="2946294"/>
              <a:ext cx="391088" cy="241235"/>
            </a:xfrm>
            <a:prstGeom prst="arc">
              <a:avLst>
                <a:gd name="adj1" fmla="val 15279214"/>
                <a:gd name="adj2" fmla="val 19962382"/>
              </a:avLst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A7429506-3A61-4C49-4D3E-43C73FF1CBE4}"/>
                    </a:ext>
                  </a:extLst>
                </p:cNvPr>
                <p:cNvSpPr txBox="1"/>
                <p:nvPr/>
              </p:nvSpPr>
              <p:spPr>
                <a:xfrm rot="9000000">
                  <a:off x="5643565" y="2769176"/>
                  <a:ext cx="38942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𝜃</m:t>
                        </m:r>
                      </m:oMath>
                    </m:oMathPara>
                  </a14:m>
                  <a:endParaRPr lang="zh-CN" altLang="en-US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A7429506-3A61-4C49-4D3E-43C73FF1CB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000000">
                  <a:off x="5643565" y="2769176"/>
                  <a:ext cx="389422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EAD432-1D31-1235-4872-09612A734228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：如图，一半径为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的无限长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1/4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圆柱面金属薄片，自下而上通有均匀分布的电流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。求其轴线上一点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的磁感应强度。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EAD432-1D31-1235-4872-09612A734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blipFill>
                <a:blip r:embed="rId13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FD461A-7EB1-7A58-FA36-5681C908C6C0}"/>
              </a:ext>
            </a:extLst>
          </p:cNvPr>
          <p:cNvGrpSpPr/>
          <p:nvPr/>
        </p:nvGrpSpPr>
        <p:grpSpPr>
          <a:xfrm>
            <a:off x="10935486" y="5228439"/>
            <a:ext cx="805774" cy="986995"/>
            <a:chOff x="6718503" y="1978738"/>
            <a:chExt cx="805774" cy="98699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2E958E9-2A9D-CA0C-9E6F-A05743FE1799}"/>
                </a:ext>
              </a:extLst>
            </p:cNvPr>
            <p:cNvGrpSpPr/>
            <p:nvPr/>
          </p:nvGrpSpPr>
          <p:grpSpPr>
            <a:xfrm>
              <a:off x="6718503" y="1978738"/>
              <a:ext cx="805774" cy="696132"/>
              <a:chOff x="6644201" y="2213422"/>
              <a:chExt cx="805774" cy="696132"/>
            </a:xfrm>
          </p:grpSpPr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EC130937-A419-C579-DC44-A0B000089D2D}"/>
                  </a:ext>
                </a:extLst>
              </p:cNvPr>
              <p:cNvSpPr/>
              <p:nvPr/>
            </p:nvSpPr>
            <p:spPr>
              <a:xfrm rot="1406529">
                <a:off x="6810266" y="261104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A869D0A4-CB38-FD80-FFD1-32F19264EF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04188" y="2658009"/>
                <a:ext cx="320628" cy="142795"/>
              </a:xfrm>
              <a:prstGeom prst="straightConnector1">
                <a:avLst/>
              </a:prstGeom>
              <a:ln>
                <a:prstDash val="soli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2B57A2DC-9E2F-7343-3516-A93A35090E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672499"/>
                <a:ext cx="350029" cy="1283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8BDB1860-8E82-36A8-CE54-87767EF27B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0E39836D-9EAF-CF9D-1B28-732241574E2A}"/>
                      </a:ext>
                    </a:extLst>
                  </p:cNvPr>
                  <p:cNvSpPr txBox="1"/>
                  <p:nvPr/>
                </p:nvSpPr>
                <p:spPr>
                  <a:xfrm>
                    <a:off x="7298652" y="2694110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0E39836D-9EAF-CF9D-1B28-732241574E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8652" y="2694110"/>
                    <a:ext cx="151323" cy="21544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CE77E9FB-56FA-D63E-F3F3-977FF6135301}"/>
                      </a:ext>
                    </a:extLst>
                  </p:cNvPr>
                  <p:cNvSpPr txBox="1"/>
                  <p:nvPr/>
                </p:nvSpPr>
                <p:spPr>
                  <a:xfrm>
                    <a:off x="6644201" y="2694110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CE77E9FB-56FA-D63E-F3F3-977FF61353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4201" y="2694110"/>
                    <a:ext cx="153760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8000" r="-20000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16C8E5EB-9381-D864-E60C-3314886AD999}"/>
                      </a:ext>
                    </a:extLst>
                  </p:cNvPr>
                  <p:cNvSpPr txBox="1"/>
                  <p:nvPr/>
                </p:nvSpPr>
                <p:spPr>
                  <a:xfrm>
                    <a:off x="6946763" y="2213422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16C8E5EB-9381-D864-E60C-3314886AD9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6763" y="2213422"/>
                    <a:ext cx="139333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8182"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79AC43B-21B0-F5EF-DA9D-DC324CC8AA21}"/>
                    </a:ext>
                  </a:extLst>
                </p:cNvPr>
                <p:cNvSpPr txBox="1"/>
                <p:nvPr/>
              </p:nvSpPr>
              <p:spPr>
                <a:xfrm>
                  <a:off x="6979581" y="2750289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179AC43B-21B0-F5EF-DA9D-DC324CC8A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9581" y="2750289"/>
                  <a:ext cx="279372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13043" r="-8696"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864B1A0-6F9E-5ED6-0995-E90472620F9E}"/>
              </a:ext>
            </a:extLst>
          </p:cNvPr>
          <p:cNvGrpSpPr/>
          <p:nvPr/>
        </p:nvGrpSpPr>
        <p:grpSpPr>
          <a:xfrm>
            <a:off x="9655523" y="3804762"/>
            <a:ext cx="573343" cy="400110"/>
            <a:chOff x="9494791" y="3804762"/>
            <a:chExt cx="573343" cy="40011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1A6798E-8D54-3F3D-DD38-7B7EB1EC3655}"/>
                </a:ext>
              </a:extLst>
            </p:cNvPr>
            <p:cNvSpPr/>
            <p:nvPr/>
          </p:nvSpPr>
          <p:spPr>
            <a:xfrm>
              <a:off x="9990642" y="410446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9F534AC-502B-C313-80EF-A0258763C395}"/>
                    </a:ext>
                  </a:extLst>
                </p:cNvPr>
                <p:cNvSpPr txBox="1"/>
                <p:nvPr/>
              </p:nvSpPr>
              <p:spPr>
                <a:xfrm>
                  <a:off x="9494791" y="3804762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09F534AC-502B-C313-80EF-A0258763C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791" y="3804762"/>
                  <a:ext cx="573343" cy="4001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F7D1D2F-52DD-F497-3A3D-08B17C8A2378}"/>
              </a:ext>
            </a:extLst>
          </p:cNvPr>
          <p:cNvGrpSpPr/>
          <p:nvPr/>
        </p:nvGrpSpPr>
        <p:grpSpPr>
          <a:xfrm>
            <a:off x="11338373" y="3500856"/>
            <a:ext cx="573343" cy="607812"/>
            <a:chOff x="8599147" y="3212912"/>
            <a:chExt cx="573343" cy="607812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D1809527-C16C-EB43-F209-5C50E7015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8355" y="3415379"/>
              <a:ext cx="0" cy="4053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FC4E0FF2-0900-62A6-FC8F-929AA343274E}"/>
                    </a:ext>
                  </a:extLst>
                </p:cNvPr>
                <p:cNvSpPr txBox="1"/>
                <p:nvPr/>
              </p:nvSpPr>
              <p:spPr>
                <a:xfrm>
                  <a:off x="8599147" y="3212912"/>
                  <a:ext cx="57334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FC4E0FF2-0900-62A6-FC8F-929AA3432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9147" y="3212912"/>
                  <a:ext cx="573343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A52FBD4-92D1-EFC8-43EC-6655EA2BE026}"/>
              </a:ext>
            </a:extLst>
          </p:cNvPr>
          <p:cNvGrpSpPr/>
          <p:nvPr/>
        </p:nvGrpSpPr>
        <p:grpSpPr>
          <a:xfrm>
            <a:off x="10355012" y="4469087"/>
            <a:ext cx="573343" cy="676099"/>
            <a:chOff x="8516114" y="4084939"/>
            <a:chExt cx="573343" cy="676099"/>
          </a:xfrm>
        </p:grpSpPr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A1876824-740A-588A-BCA3-2DA9A3751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227" y="4084939"/>
              <a:ext cx="0" cy="405345"/>
            </a:xfrm>
            <a:prstGeom prst="straightConnector1">
              <a:avLst/>
            </a:prstGeom>
            <a:ln w="12700">
              <a:solidFill>
                <a:srgbClr val="00479D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65D7E1C2-E278-55E5-721B-19A9AD1A439E}"/>
                    </a:ext>
                  </a:extLst>
                </p:cNvPr>
                <p:cNvSpPr txBox="1"/>
                <p:nvPr/>
              </p:nvSpPr>
              <p:spPr>
                <a:xfrm>
                  <a:off x="8516114" y="4391706"/>
                  <a:ext cx="5733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r>
                          <a:rPr lang="en-US" altLang="zh-CN" b="0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oMath>
                    </m:oMathPara>
                  </a14:m>
                  <a:endParaRPr lang="zh-CN" altLang="en-US" dirty="0">
                    <a:solidFill>
                      <a:srgbClr val="00479D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65D7E1C2-E278-55E5-721B-19A9AD1A4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6114" y="4391706"/>
                  <a:ext cx="57334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B21B4E6-DAD7-E13C-F627-9F0983A8A200}"/>
              </a:ext>
            </a:extLst>
          </p:cNvPr>
          <p:cNvGrpSpPr/>
          <p:nvPr/>
        </p:nvGrpSpPr>
        <p:grpSpPr>
          <a:xfrm>
            <a:off x="8742306" y="5348993"/>
            <a:ext cx="454212" cy="886009"/>
            <a:chOff x="6636430" y="4628456"/>
            <a:chExt cx="486722" cy="807439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B7208AC-26D5-9AA1-A3A5-2224F5DAE6CB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C4B2AEC-2748-761B-2CAB-FD336235C83D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67688A8B-0233-5C22-C96C-D5320F08E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3AF25BA1-B3DA-F5D6-6BB4-2C023769A7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31792726-5ACF-28A1-4135-1236ACBB69F8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31792726-5ACF-28A1-4135-1236ACBB69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6667" r="-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16B6A0A-AD2B-5A05-A9A8-B64C31FAD188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16B6A0A-AD2B-5A05-A9A8-B64C31FAD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29167" r="-25000" b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F8ED203-1A4E-4485-6C4B-2A3C0185A1C1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6F8ED203-1A4E-4485-6C4B-2A3C0185A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6279" r="-139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7D340E0-0144-BE3A-A42C-977783C939B2}"/>
                  </a:ext>
                </a:extLst>
              </p:cNvPr>
              <p:cNvSpPr txBox="1"/>
              <p:nvPr/>
            </p:nvSpPr>
            <p:spPr>
              <a:xfrm>
                <a:off x="10457238" y="2233571"/>
                <a:ext cx="573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d</m:t>
                      </m:r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𝑙</m:t>
                      </m:r>
                    </m:oMath>
                  </m:oMathPara>
                </a14:m>
                <a:endParaRPr lang="zh-CN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7D340E0-0144-BE3A-A42C-977783C93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238" y="2233571"/>
                <a:ext cx="57334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D684ABE9-15E4-07DF-F925-740D24E41D98}"/>
              </a:ext>
            </a:extLst>
          </p:cNvPr>
          <p:cNvGrpSpPr/>
          <p:nvPr/>
        </p:nvGrpSpPr>
        <p:grpSpPr>
          <a:xfrm rot="7200000">
            <a:off x="6701281" y="4890352"/>
            <a:ext cx="452417" cy="554308"/>
            <a:chOff x="5697046" y="2708148"/>
            <a:chExt cx="452417" cy="554308"/>
          </a:xfrm>
        </p:grpSpPr>
        <p:sp>
          <p:nvSpPr>
            <p:cNvPr id="95" name="弧形 94">
              <a:extLst>
                <a:ext uri="{FF2B5EF4-FFF2-40B4-BE49-F238E27FC236}">
                  <a16:creationId xmlns:a16="http://schemas.microsoft.com/office/drawing/2014/main" id="{FC62BAF3-5CDC-B401-C327-000CACED15A8}"/>
                </a:ext>
              </a:extLst>
            </p:cNvPr>
            <p:cNvSpPr/>
            <p:nvPr/>
          </p:nvSpPr>
          <p:spPr>
            <a:xfrm rot="17100000">
              <a:off x="5833302" y="2946294"/>
              <a:ext cx="391088" cy="241235"/>
            </a:xfrm>
            <a:prstGeom prst="arc">
              <a:avLst>
                <a:gd name="adj1" fmla="val 15279214"/>
                <a:gd name="adj2" fmla="val 19962382"/>
              </a:avLst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47CD90F7-1116-CF76-EF38-FD6C165446BB}"/>
                    </a:ext>
                  </a:extLst>
                </p:cNvPr>
                <p:cNvSpPr txBox="1"/>
                <p:nvPr/>
              </p:nvSpPr>
              <p:spPr>
                <a:xfrm rot="14400000">
                  <a:off x="5640835" y="2764359"/>
                  <a:ext cx="38942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𝜃</m:t>
                        </m:r>
                      </m:oMath>
                    </m:oMathPara>
                  </a14:m>
                  <a:endParaRPr lang="zh-CN" altLang="en-US" sz="12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47CD90F7-1116-CF76-EF38-FD6C16544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400000">
                  <a:off x="5640835" y="2764359"/>
                  <a:ext cx="389422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9F35B46-AA13-93FB-F649-2D5764406CAA}"/>
              </a:ext>
            </a:extLst>
          </p:cNvPr>
          <p:cNvGrpSpPr/>
          <p:nvPr/>
        </p:nvGrpSpPr>
        <p:grpSpPr>
          <a:xfrm rot="5400000">
            <a:off x="6729397" y="5223783"/>
            <a:ext cx="180634" cy="95331"/>
            <a:chOff x="9967672" y="3704104"/>
            <a:chExt cx="180634" cy="95331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7C916579-05A2-E4E7-C23E-C7161CB7C81E}"/>
                </a:ext>
              </a:extLst>
            </p:cNvPr>
            <p:cNvCxnSpPr/>
            <p:nvPr/>
          </p:nvCxnSpPr>
          <p:spPr>
            <a:xfrm flipV="1">
              <a:off x="9967672" y="3704104"/>
              <a:ext cx="95331" cy="9533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130F5887-5CE3-E01B-93ED-782BFA08EAB0}"/>
                </a:ext>
              </a:extLst>
            </p:cNvPr>
            <p:cNvCxnSpPr>
              <a:cxnSpLocks/>
            </p:cNvCxnSpPr>
            <p:nvPr/>
          </p:nvCxnSpPr>
          <p:spPr>
            <a:xfrm>
              <a:off x="10060664" y="3704200"/>
              <a:ext cx="87642" cy="8764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2FC7E20-C987-30CE-F7B2-53F1216B9520}"/>
              </a:ext>
            </a:extLst>
          </p:cNvPr>
          <p:cNvGrpSpPr/>
          <p:nvPr/>
        </p:nvGrpSpPr>
        <p:grpSpPr>
          <a:xfrm rot="4959542">
            <a:off x="6729650" y="5270544"/>
            <a:ext cx="962884" cy="890927"/>
            <a:chOff x="10065617" y="2967648"/>
            <a:chExt cx="962884" cy="890927"/>
          </a:xfrm>
        </p:grpSpPr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0A9299DF-37B1-71B0-E2C9-48634B592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5617" y="3317807"/>
              <a:ext cx="685921" cy="5407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E946944D-BDD8-A5FB-8F3C-1BF7D9899C87}"/>
                    </a:ext>
                  </a:extLst>
                </p:cNvPr>
                <p:cNvSpPr txBox="1"/>
                <p:nvPr/>
              </p:nvSpPr>
              <p:spPr>
                <a:xfrm rot="16640458">
                  <a:off x="10669324" y="2957493"/>
                  <a:ext cx="3490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E946944D-BDD8-A5FB-8F3C-1BF7D9899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640458">
                  <a:off x="10669324" y="2957493"/>
                  <a:ext cx="349021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298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203458AB-EAD7-EEA4-0621-88AE8711EBDF}"/>
              </a:ext>
            </a:extLst>
          </p:cNvPr>
          <p:cNvGrpSpPr/>
          <p:nvPr/>
        </p:nvGrpSpPr>
        <p:grpSpPr>
          <a:xfrm>
            <a:off x="6695622" y="4954570"/>
            <a:ext cx="952351" cy="338554"/>
            <a:chOff x="9506924" y="3608397"/>
            <a:chExt cx="952351" cy="338554"/>
          </a:xfrm>
        </p:grpSpPr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2972CAF2-A7F2-6AB0-F28C-7B7591FCF575}"/>
                </a:ext>
              </a:extLst>
            </p:cNvPr>
            <p:cNvCxnSpPr>
              <a:cxnSpLocks/>
            </p:cNvCxnSpPr>
            <p:nvPr/>
          </p:nvCxnSpPr>
          <p:spPr>
            <a:xfrm>
              <a:off x="9506924" y="3928059"/>
              <a:ext cx="635103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6227C1D-846F-1747-CF82-F9E901228DF7}"/>
                    </a:ext>
                  </a:extLst>
                </p:cNvPr>
                <p:cNvSpPr txBox="1"/>
                <p:nvPr/>
              </p:nvSpPr>
              <p:spPr>
                <a:xfrm>
                  <a:off x="10110254" y="3608397"/>
                  <a:ext cx="34902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sz="16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16227C1D-846F-1747-CF82-F9E901228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0254" y="3608397"/>
                  <a:ext cx="349021" cy="338554"/>
                </a:xfrm>
                <a:prstGeom prst="rect">
                  <a:avLst/>
                </a:prstGeom>
                <a:blipFill>
                  <a:blip r:embed="rId27"/>
                  <a:stretch>
                    <a:fillRect r="-258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2A581C5-CA81-AB82-63EE-F2E86D18B6DB}"/>
              </a:ext>
            </a:extLst>
          </p:cNvPr>
          <p:cNvCxnSpPr>
            <a:cxnSpLocks/>
          </p:cNvCxnSpPr>
          <p:nvPr/>
        </p:nvCxnSpPr>
        <p:spPr>
          <a:xfrm rot="16200000">
            <a:off x="7001854" y="5590102"/>
            <a:ext cx="0" cy="63058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710FFC7-2041-757F-D7B1-DDB5DF0D0158}"/>
              </a:ext>
            </a:extLst>
          </p:cNvPr>
          <p:cNvGrpSpPr/>
          <p:nvPr/>
        </p:nvGrpSpPr>
        <p:grpSpPr>
          <a:xfrm>
            <a:off x="6185869" y="5283861"/>
            <a:ext cx="509753" cy="799660"/>
            <a:chOff x="7048200" y="4366582"/>
            <a:chExt cx="509753" cy="799660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613D599-D804-748D-C6B9-94C5B14BB6E6}"/>
                </a:ext>
              </a:extLst>
            </p:cNvPr>
            <p:cNvCxnSpPr>
              <a:cxnSpLocks/>
            </p:cNvCxnSpPr>
            <p:nvPr/>
          </p:nvCxnSpPr>
          <p:spPr>
            <a:xfrm>
              <a:off x="7557953" y="4366582"/>
              <a:ext cx="0" cy="618175"/>
            </a:xfrm>
            <a:prstGeom prst="line">
              <a:avLst/>
            </a:prstGeom>
            <a:ln w="28575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62660058-F7CF-6F21-C20A-627A88B902E6}"/>
                    </a:ext>
                  </a:extLst>
                </p:cNvPr>
                <p:cNvSpPr txBox="1"/>
                <p:nvPr/>
              </p:nvSpPr>
              <p:spPr>
                <a:xfrm>
                  <a:off x="7048200" y="4808259"/>
                  <a:ext cx="349021" cy="357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62660058-F7CF-6F21-C20A-627A88B90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200" y="4808259"/>
                  <a:ext cx="349021" cy="357983"/>
                </a:xfrm>
                <a:prstGeom prst="rect">
                  <a:avLst/>
                </a:prstGeom>
                <a:blipFill>
                  <a:blip r:embed="rId28"/>
                  <a:stretch>
                    <a:fillRect r="-33333" b="-33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1534F38-0946-4651-BACD-4E56E13A2F0B}"/>
              </a:ext>
            </a:extLst>
          </p:cNvPr>
          <p:cNvGrpSpPr/>
          <p:nvPr/>
        </p:nvGrpSpPr>
        <p:grpSpPr>
          <a:xfrm rot="6622966">
            <a:off x="6746579" y="4583036"/>
            <a:ext cx="457351" cy="480275"/>
            <a:chOff x="5692112" y="2871368"/>
            <a:chExt cx="457351" cy="480275"/>
          </a:xfrm>
        </p:grpSpPr>
        <p:sp>
          <p:nvSpPr>
            <p:cNvPr id="98" name="弧形 97">
              <a:extLst>
                <a:ext uri="{FF2B5EF4-FFF2-40B4-BE49-F238E27FC236}">
                  <a16:creationId xmlns:a16="http://schemas.microsoft.com/office/drawing/2014/main" id="{94A19F63-7D34-5777-F45F-EA9BCA1D2C5D}"/>
                </a:ext>
              </a:extLst>
            </p:cNvPr>
            <p:cNvSpPr/>
            <p:nvPr/>
          </p:nvSpPr>
          <p:spPr>
            <a:xfrm rot="17100000">
              <a:off x="5833302" y="2946294"/>
              <a:ext cx="391088" cy="241235"/>
            </a:xfrm>
            <a:prstGeom prst="arc">
              <a:avLst>
                <a:gd name="adj1" fmla="val 15279214"/>
                <a:gd name="adj2" fmla="val 16937327"/>
              </a:avLst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18F4B652-B007-1190-C6C2-D1866D702787}"/>
                    </a:ext>
                  </a:extLst>
                </p:cNvPr>
                <p:cNvSpPr txBox="1"/>
                <p:nvPr/>
              </p:nvSpPr>
              <p:spPr>
                <a:xfrm rot="14977034">
                  <a:off x="5628206" y="3026127"/>
                  <a:ext cx="389422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50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r>
                          <a:rPr lang="zh-CN" altLang="en-US" sz="105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𝜃</m:t>
                        </m:r>
                      </m:oMath>
                    </m:oMathPara>
                  </a14:m>
                  <a:endParaRPr lang="zh-CN" altLang="en-US" sz="1050" i="1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18F4B652-B007-1190-C6C2-D1866D702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977034">
                  <a:off x="5628206" y="3026127"/>
                  <a:ext cx="389422" cy="26161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B16DB28D-033D-87F1-45C1-4ED86A30F2DC}"/>
                  </a:ext>
                </a:extLst>
              </p:cNvPr>
              <p:cNvSpPr txBox="1"/>
              <p:nvPr/>
            </p:nvSpPr>
            <p:spPr>
              <a:xfrm>
                <a:off x="9512028" y="3011394"/>
                <a:ext cx="573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B16DB28D-033D-87F1-45C1-4ED86A30F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028" y="3011394"/>
                <a:ext cx="57334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CEC85FDD-643E-8B75-6733-ED1AC3BAC8E1}"/>
                  </a:ext>
                </a:extLst>
              </p:cNvPr>
              <p:cNvSpPr txBox="1"/>
              <p:nvPr/>
            </p:nvSpPr>
            <p:spPr>
              <a:xfrm>
                <a:off x="6193391" y="4371951"/>
                <a:ext cx="573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𝑅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CEC85FDD-643E-8B75-6733-ED1AC3BAC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391" y="4371951"/>
                <a:ext cx="57334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BF3173BA-E48A-AD91-7666-D3DB70E5184B}"/>
              </a:ext>
            </a:extLst>
          </p:cNvPr>
          <p:cNvGrpSpPr/>
          <p:nvPr/>
        </p:nvGrpSpPr>
        <p:grpSpPr>
          <a:xfrm>
            <a:off x="4868412" y="3544944"/>
            <a:ext cx="1164247" cy="802615"/>
            <a:chOff x="4853722" y="3386868"/>
            <a:chExt cx="1164247" cy="8026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F7FCB500-1554-3457-228D-07F4B81FF3C5}"/>
                    </a:ext>
                  </a:extLst>
                </p:cNvPr>
                <p:cNvSpPr txBox="1"/>
                <p:nvPr/>
              </p:nvSpPr>
              <p:spPr>
                <a:xfrm>
                  <a:off x="4853722" y="3544495"/>
                  <a:ext cx="1164247" cy="307777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zh-CN" alt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1400" i="1" dirty="0"/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F7FCB500-1554-3457-228D-07F4B81FF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722" y="3544495"/>
                  <a:ext cx="1164247" cy="307777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弧形 102">
              <a:extLst>
                <a:ext uri="{FF2B5EF4-FFF2-40B4-BE49-F238E27FC236}">
                  <a16:creationId xmlns:a16="http://schemas.microsoft.com/office/drawing/2014/main" id="{17F615FB-9D8B-4A58-CA17-6116167F574E}"/>
                </a:ext>
              </a:extLst>
            </p:cNvPr>
            <p:cNvSpPr/>
            <p:nvPr/>
          </p:nvSpPr>
          <p:spPr>
            <a:xfrm rot="5400000">
              <a:off x="4794221" y="3541532"/>
              <a:ext cx="802615" cy="493287"/>
            </a:xfrm>
            <a:prstGeom prst="arc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6C2EE87-E716-6736-617D-7AC4E353C10E}"/>
              </a:ext>
            </a:extLst>
          </p:cNvPr>
          <p:cNvGrpSpPr/>
          <p:nvPr/>
        </p:nvGrpSpPr>
        <p:grpSpPr>
          <a:xfrm>
            <a:off x="6714466" y="5290497"/>
            <a:ext cx="1209730" cy="1159551"/>
            <a:chOff x="6714466" y="5290497"/>
            <a:chExt cx="1209730" cy="1159551"/>
          </a:xfrm>
        </p:grpSpPr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AF4D1BB0-1702-F737-AAB7-D68D91F92523}"/>
                </a:ext>
              </a:extLst>
            </p:cNvPr>
            <p:cNvCxnSpPr>
              <a:cxnSpLocks/>
            </p:cNvCxnSpPr>
            <p:nvPr/>
          </p:nvCxnSpPr>
          <p:spPr>
            <a:xfrm>
              <a:off x="6714466" y="5290497"/>
              <a:ext cx="921528" cy="921529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9C5D0037-293E-79E4-7B08-E1AB229B4ECB}"/>
                    </a:ext>
                  </a:extLst>
                </p:cNvPr>
                <p:cNvSpPr txBox="1"/>
                <p:nvPr/>
              </p:nvSpPr>
              <p:spPr>
                <a:xfrm>
                  <a:off x="7575175" y="6080716"/>
                  <a:ext cx="3490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9C5D0037-293E-79E4-7B08-E1AB229B4E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5175" y="6080716"/>
                  <a:ext cx="349021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0973EB4-4E04-596D-F905-D4B344104C59}"/>
              </a:ext>
            </a:extLst>
          </p:cNvPr>
          <p:cNvGrpSpPr/>
          <p:nvPr/>
        </p:nvGrpSpPr>
        <p:grpSpPr>
          <a:xfrm>
            <a:off x="6183262" y="4948883"/>
            <a:ext cx="573343" cy="400110"/>
            <a:chOff x="9494791" y="3804762"/>
            <a:chExt cx="573343" cy="40011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58492C94-C973-AA34-32D9-000500C371A9}"/>
                </a:ext>
              </a:extLst>
            </p:cNvPr>
            <p:cNvSpPr/>
            <p:nvPr/>
          </p:nvSpPr>
          <p:spPr>
            <a:xfrm>
              <a:off x="9990642" y="410446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240FBAF-7939-32B0-2062-648BED2F036C}"/>
                    </a:ext>
                  </a:extLst>
                </p:cNvPr>
                <p:cNvSpPr txBox="1"/>
                <p:nvPr/>
              </p:nvSpPr>
              <p:spPr>
                <a:xfrm>
                  <a:off x="9494791" y="3804762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240FBAF-7939-32B0-2062-648BED2F0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791" y="3804762"/>
                  <a:ext cx="573343" cy="40011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47A94F2-2500-7F4D-5738-25A602984DB7}"/>
              </a:ext>
            </a:extLst>
          </p:cNvPr>
          <p:cNvSpPr/>
          <p:nvPr/>
        </p:nvSpPr>
        <p:spPr>
          <a:xfrm>
            <a:off x="3104770" y="3987874"/>
            <a:ext cx="2754575" cy="1773116"/>
          </a:xfrm>
          <a:prstGeom prst="roundRect">
            <a:avLst/>
          </a:prstGeom>
          <a:solidFill>
            <a:srgbClr val="9DC3E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模型 15" descr="Hand">
                <a:extLst>
                  <a:ext uri="{FF2B5EF4-FFF2-40B4-BE49-F238E27FC236}">
                    <a16:creationId xmlns:a16="http://schemas.microsoft.com/office/drawing/2014/main" id="{E8C4EB76-733D-1E97-1D90-052D31B45C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5988149"/>
                  </p:ext>
                </p:extLst>
              </p:nvPr>
            </p:nvGraphicFramePr>
            <p:xfrm rot="16200000" flipH="1">
              <a:off x="3826444" y="3920813"/>
              <a:ext cx="1170445" cy="2086410"/>
            </p:xfrm>
            <a:graphic>
              <a:graphicData uri="http://schemas.microsoft.com/office/drawing/2017/model3d">
                <am3d:model3d r:embed="rId35">
                  <am3d:spPr>
                    <a:xfrm rot="16200000" flipH="1">
                      <a:off x="0" y="0"/>
                      <a:ext cx="1170445" cy="2086410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95535" ay="-582476" az="10731495"/>
                    <am3d:postTrans dx="0" dy="0" dz="0"/>
                  </am3d:trans>
                  <am3d:raster rName="Office3DRenderer" rVer="16.0.8326">
                    <am3d:blip r:embed="rId36"/>
                  </am3d:raster>
                  <am3d:objViewport viewportSz="2407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模型 15" descr="Hand">
                <a:extLst>
                  <a:ext uri="{FF2B5EF4-FFF2-40B4-BE49-F238E27FC236}">
                    <a16:creationId xmlns:a16="http://schemas.microsoft.com/office/drawing/2014/main" id="{E8C4EB76-733D-1E97-1D90-052D31B45C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 rot="16200000" flipH="1">
                <a:off x="3826444" y="3920813"/>
                <a:ext cx="1170445" cy="2086410"/>
              </a:xfrm>
              <a:prstGeom prst="rect">
                <a:avLst/>
              </a:prstGeom>
              <a:effectLst/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7DA5D386-51BA-8C90-1A78-D9E3D5D9DAFF}"/>
              </a:ext>
            </a:extLst>
          </p:cNvPr>
          <p:cNvGrpSpPr/>
          <p:nvPr/>
        </p:nvGrpSpPr>
        <p:grpSpPr>
          <a:xfrm>
            <a:off x="4362477" y="4707237"/>
            <a:ext cx="601098" cy="338554"/>
            <a:chOff x="8157845" y="3433429"/>
            <a:chExt cx="601098" cy="33855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9D3B084-EC47-D1B1-7135-F2D2AAB49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colorTemperature colorTemp="112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57845" y="3485273"/>
              <a:ext cx="335309" cy="27434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4181BD9-E2FB-F741-CA56-AA1E197920C8}"/>
                    </a:ext>
                  </a:extLst>
                </p:cNvPr>
                <p:cNvSpPr txBox="1"/>
                <p:nvPr/>
              </p:nvSpPr>
              <p:spPr>
                <a:xfrm>
                  <a:off x="8384785" y="3433429"/>
                  <a:ext cx="37415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altLang="zh-CN" sz="1600" b="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94181BD9-E2FB-F741-CA56-AA1E19792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785" y="3433429"/>
                  <a:ext cx="374158" cy="338554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144D5ED-CF33-3840-AFC1-710C481C7DDE}"/>
              </a:ext>
            </a:extLst>
          </p:cNvPr>
          <p:cNvGrpSpPr/>
          <p:nvPr/>
        </p:nvGrpSpPr>
        <p:grpSpPr>
          <a:xfrm>
            <a:off x="3309629" y="4975508"/>
            <a:ext cx="861649" cy="468030"/>
            <a:chOff x="3550017" y="6309360"/>
            <a:chExt cx="861649" cy="468030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B0433E46-7B74-DBF9-1498-E5A30A8B5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4597" y="6309360"/>
              <a:ext cx="447069" cy="46803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553481F-09E9-83A8-9AAD-8B721EB5697C}"/>
                    </a:ext>
                  </a:extLst>
                </p:cNvPr>
                <p:cNvSpPr txBox="1"/>
                <p:nvPr/>
              </p:nvSpPr>
              <p:spPr>
                <a:xfrm>
                  <a:off x="3550017" y="6417401"/>
                  <a:ext cx="50769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altLang="zh-CN" sz="14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553481F-09E9-83A8-9AAD-8B721EB56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0017" y="6417401"/>
                  <a:ext cx="507696" cy="307777"/>
                </a:xfrm>
                <a:prstGeom prst="rect">
                  <a:avLst/>
                </a:prstGeom>
                <a:blipFill>
                  <a:blip r:embed="rId40"/>
                  <a:stretch>
                    <a:fillRect t="-12000" r="-144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430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60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mph" presetSubtype="102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37" presetClass="emph" presetSubtype="204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000000">
                                      <p:cBhvr>
                                        <p:cTn id="9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  <p:bldP spid="4" grpId="0"/>
      <p:bldP spid="58" grpId="0" uiExpand="1"/>
      <p:bldP spid="100" grpId="0"/>
      <p:bldP spid="101" grpId="0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192294EC-C94F-C8B8-56D1-BF31FB1E9100}"/>
                  </a:ext>
                </a:extLst>
              </p:cNvPr>
              <p:cNvSpPr txBox="1"/>
              <p:nvPr/>
            </p:nvSpPr>
            <p:spPr>
              <a:xfrm>
                <a:off x="507457" y="1951092"/>
                <a:ext cx="7857087" cy="3791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解：如图建立空间直角坐标系，在线圈上任取电流元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𝒍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。电流元至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点的位矢为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𝒓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可以看出，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𝒍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𝒓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总是垂直的，故电流元产生的场强：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1600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分解为 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沿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轴方向的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 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垂直于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轴方向的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由对称性，圆环上任意电流元 产生的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必有 沿直径的另一端 产生的 等大反向的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与之抵消，因此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由几何关系，</a:t>
                </a:r>
                <a:r>
                  <a:rPr lang="en-US" altLang="zh-CN" sz="1600" dirty="0">
                    <a:solidFill>
                      <a:srgbClr val="FF0000"/>
                    </a:solidFill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𝑑𝐵</m:t>
                    </m:r>
                    <m:func>
                      <m:funcPr>
                        <m:ctrlP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sin</m:t>
                        </m:r>
                      </m:fName>
                      <m:e>
                        <m:r>
                          <a:rPr lang="zh-CN" altLang="en-US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e>
                    </m:fun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  <m:func>
                          <m:func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；且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sin</m:t>
                        </m:r>
                      </m:fName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num>
                      <m:den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，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4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𝐼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𝑟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³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³</m:t>
                        </m:r>
                      </m:den>
                    </m:f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³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代入，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得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³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)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³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192294EC-C94F-C8B8-56D1-BF31FB1E9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1951092"/>
                <a:ext cx="7857087" cy="3791359"/>
              </a:xfrm>
              <a:prstGeom prst="rect">
                <a:avLst/>
              </a:prstGeom>
              <a:blipFill>
                <a:blip r:embed="rId5"/>
                <a:stretch>
                  <a:fillRect l="-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矩形 174">
            <a:extLst>
              <a:ext uri="{FF2B5EF4-FFF2-40B4-BE49-F238E27FC236}">
                <a16:creationId xmlns:a16="http://schemas.microsoft.com/office/drawing/2014/main" id="{97D8D730-7B9A-43F3-D2CF-1FA3EF1B431E}"/>
              </a:ext>
            </a:extLst>
          </p:cNvPr>
          <p:cNvSpPr/>
          <p:nvPr/>
        </p:nvSpPr>
        <p:spPr>
          <a:xfrm>
            <a:off x="343877" y="1"/>
            <a:ext cx="8237305" cy="2021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 磁感应强度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666227-313A-132C-FEB3-A8ECA707525B}"/>
              </a:ext>
            </a:extLst>
          </p:cNvPr>
          <p:cNvSpPr txBox="1"/>
          <p:nvPr/>
        </p:nvSpPr>
        <p:spPr>
          <a:xfrm>
            <a:off x="4052784" y="775742"/>
            <a:ext cx="2285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磁感应强度的计算（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3507055-45A2-244D-5905-15314A0C2281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4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：如图，一半径为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的圆线圈通以电流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，求线圈轴线上与圆心距离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处的点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P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的磁感应强度。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3507055-45A2-244D-5905-15314A0C2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blipFill>
                <a:blip r:embed="rId6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76336EA9-7539-6A9B-12E1-7DA68657B220}"/>
              </a:ext>
            </a:extLst>
          </p:cNvPr>
          <p:cNvGrpSpPr/>
          <p:nvPr/>
        </p:nvGrpSpPr>
        <p:grpSpPr>
          <a:xfrm>
            <a:off x="10829910" y="1555210"/>
            <a:ext cx="529577" cy="967631"/>
            <a:chOff x="7090732" y="2100080"/>
            <a:chExt cx="529577" cy="96763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301CC9E-6D94-1C0F-E14C-7E6AC14FEC99}"/>
                </a:ext>
              </a:extLst>
            </p:cNvPr>
            <p:cNvGrpSpPr/>
            <p:nvPr/>
          </p:nvGrpSpPr>
          <p:grpSpPr>
            <a:xfrm>
              <a:off x="7090732" y="2100080"/>
              <a:ext cx="529577" cy="717986"/>
              <a:chOff x="7016430" y="2334764"/>
              <a:chExt cx="529577" cy="717986"/>
            </a:xfrm>
          </p:grpSpPr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617E6AE-6CD6-3252-A9A9-F340732214C0}"/>
                  </a:ext>
                </a:extLst>
              </p:cNvPr>
              <p:cNvSpPr/>
              <p:nvPr/>
            </p:nvSpPr>
            <p:spPr>
              <a:xfrm rot="1274381">
                <a:off x="7039812" y="270564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E5B226AB-9E24-00D8-0D21-3AAB6DDF91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660488"/>
                <a:ext cx="299556" cy="140316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5D8874DB-EBE7-5C73-E11F-E5B490283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299556" cy="108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127B1679-9E6C-368C-BD91-91BA9ECCAD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54CC568-6203-79C4-6623-9AFE91B2FAB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54CC568-6203-79C4-6623-9AFE91B2FA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6000" r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6D9BDD0-6238-BC22-AA45-3FA4FDB789A8}"/>
                      </a:ext>
                    </a:extLst>
                  </p:cNvPr>
                  <p:cNvSpPr txBox="1"/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6D9BDD0-6238-BC22-AA45-3FA4FDB789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4000" r="-24000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7EAC0811-4AE2-612F-461D-11E4A2124A9D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7EAC0811-4AE2-612F-461D-11E4A2124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182"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022C252-F1B6-ACFB-A76A-3972BFC3321D}"/>
                    </a:ext>
                  </a:extLst>
                </p:cNvPr>
                <p:cNvSpPr txBox="1"/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022C252-F1B6-ACFB-A76A-3972BFC33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132BAC6B-CDD7-A7F8-BAF5-24AD9137DAAD}"/>
              </a:ext>
            </a:extLst>
          </p:cNvPr>
          <p:cNvGrpSpPr/>
          <p:nvPr/>
        </p:nvGrpSpPr>
        <p:grpSpPr>
          <a:xfrm>
            <a:off x="7716702" y="2667388"/>
            <a:ext cx="2500949" cy="1164642"/>
            <a:chOff x="7477559" y="2667388"/>
            <a:chExt cx="2500949" cy="1164642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A92C128-A4FA-C9FE-6B14-26FC25B2A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559" y="2876154"/>
              <a:ext cx="2147704" cy="955876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2E5A9D47-D7EB-60BE-E086-F6F49DEB853A}"/>
                    </a:ext>
                  </a:extLst>
                </p:cNvPr>
                <p:cNvSpPr txBox="1"/>
                <p:nvPr/>
              </p:nvSpPr>
              <p:spPr>
                <a:xfrm>
                  <a:off x="9631946" y="2667388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文本框 153">
                  <a:extLst>
                    <a:ext uri="{FF2B5EF4-FFF2-40B4-BE49-F238E27FC236}">
                      <a16:creationId xmlns:a16="http://schemas.microsoft.com/office/drawing/2014/main" id="{2E5A9D47-D7EB-60BE-E086-F6F49DEB8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1946" y="2667388"/>
                  <a:ext cx="34656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ED9A2C44-357B-6ED9-28EF-4995136ABA25}"/>
              </a:ext>
            </a:extLst>
          </p:cNvPr>
          <p:cNvGrpSpPr/>
          <p:nvPr/>
        </p:nvGrpSpPr>
        <p:grpSpPr>
          <a:xfrm>
            <a:off x="8806365" y="1963217"/>
            <a:ext cx="377528" cy="2490250"/>
            <a:chOff x="8567222" y="1963217"/>
            <a:chExt cx="377528" cy="2490250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16410C0-E94E-79E6-2F9D-64B0D634B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222" y="2212622"/>
              <a:ext cx="0" cy="2240845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7B841686-B987-E234-305D-D16D9E0D1B6C}"/>
                    </a:ext>
                  </a:extLst>
                </p:cNvPr>
                <p:cNvSpPr txBox="1"/>
                <p:nvPr/>
              </p:nvSpPr>
              <p:spPr>
                <a:xfrm>
                  <a:off x="8598188" y="1963217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𝑧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7B841686-B987-E234-305D-D16D9E0D1B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188" y="1963217"/>
                  <a:ext cx="34656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DE221DD5-C1ED-023F-2381-6767D2CE6A4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0723" r="441"/>
          <a:stretch/>
        </p:blipFill>
        <p:spPr>
          <a:xfrm>
            <a:off x="8795077" y="2663080"/>
            <a:ext cx="390028" cy="1353429"/>
          </a:xfrm>
          <a:prstGeom prst="rect">
            <a:avLst/>
          </a:prstGeom>
        </p:spPr>
      </p:pic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54287938-F046-110B-24F1-8B3C7B6EF06A}"/>
              </a:ext>
            </a:extLst>
          </p:cNvPr>
          <p:cNvGrpSpPr/>
          <p:nvPr/>
        </p:nvGrpSpPr>
        <p:grpSpPr>
          <a:xfrm>
            <a:off x="7811502" y="2990173"/>
            <a:ext cx="3873039" cy="1727676"/>
            <a:chOff x="7572359" y="2990173"/>
            <a:chExt cx="3873039" cy="1727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CF5FE257-240A-AC4D-C14B-71AA5EAE2D09}"/>
                    </a:ext>
                  </a:extLst>
                </p:cNvPr>
                <p:cNvSpPr txBox="1"/>
                <p:nvPr/>
              </p:nvSpPr>
              <p:spPr>
                <a:xfrm>
                  <a:off x="11098836" y="4348517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CF5FE257-240A-AC4D-C14B-71AA5EAE2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8836" y="4348517"/>
                  <a:ext cx="34656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BCA7869-852B-5857-FDBA-6A1542759AA9}"/>
                </a:ext>
              </a:extLst>
            </p:cNvPr>
            <p:cNvCxnSpPr>
              <a:cxnSpLocks/>
            </p:cNvCxnSpPr>
            <p:nvPr/>
          </p:nvCxnSpPr>
          <p:spPr>
            <a:xfrm>
              <a:off x="7572359" y="2990173"/>
              <a:ext cx="3653012" cy="1317580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7E39B4A-D73A-FEBA-05F4-B8C5903CF145}"/>
              </a:ext>
            </a:extLst>
          </p:cNvPr>
          <p:cNvGrpSpPr/>
          <p:nvPr/>
        </p:nvGrpSpPr>
        <p:grpSpPr>
          <a:xfrm>
            <a:off x="8389976" y="2663080"/>
            <a:ext cx="405101" cy="1353429"/>
            <a:chOff x="8150833" y="2663080"/>
            <a:chExt cx="405101" cy="1353429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E59980B-20D1-91DA-7AE2-884FFE236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49276"/>
            <a:stretch/>
          </p:blipFill>
          <p:spPr>
            <a:xfrm>
              <a:off x="8150833" y="2663080"/>
              <a:ext cx="405101" cy="1353429"/>
            </a:xfrm>
            <a:prstGeom prst="rect">
              <a:avLst/>
            </a:prstGeom>
          </p:spPr>
        </p:pic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3A9990BF-0D68-B67A-4194-C0D7586BB1A5}"/>
                </a:ext>
              </a:extLst>
            </p:cNvPr>
            <p:cNvCxnSpPr>
              <a:cxnSpLocks/>
            </p:cNvCxnSpPr>
            <p:nvPr/>
          </p:nvCxnSpPr>
          <p:spPr>
            <a:xfrm>
              <a:off x="8166314" y="3490799"/>
              <a:ext cx="12556" cy="66318"/>
            </a:xfrm>
            <a:prstGeom prst="straightConnector1">
              <a:avLst/>
            </a:prstGeom>
            <a:ln w="28575">
              <a:solidFill>
                <a:srgbClr val="0047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BB6706F-4967-4FC3-FA3B-A72CBC593BFD}"/>
              </a:ext>
            </a:extLst>
          </p:cNvPr>
          <p:cNvGrpSpPr/>
          <p:nvPr/>
        </p:nvGrpSpPr>
        <p:grpSpPr>
          <a:xfrm>
            <a:off x="8500161" y="3314295"/>
            <a:ext cx="349021" cy="419944"/>
            <a:chOff x="9200258" y="3894293"/>
            <a:chExt cx="349021" cy="419944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DFBEF93-8424-4FDD-3920-28983069E214}"/>
                </a:ext>
              </a:extLst>
            </p:cNvPr>
            <p:cNvSpPr/>
            <p:nvPr/>
          </p:nvSpPr>
          <p:spPr>
            <a:xfrm rot="986815">
              <a:off x="9483602" y="3894293"/>
              <a:ext cx="45719" cy="638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7B0F81B-720E-8049-E3B4-5C3566ECCAFC}"/>
                    </a:ext>
                  </a:extLst>
                </p:cNvPr>
                <p:cNvSpPr txBox="1"/>
                <p:nvPr/>
              </p:nvSpPr>
              <p:spPr>
                <a:xfrm>
                  <a:off x="9200258" y="3914127"/>
                  <a:ext cx="34902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𝑂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7B0F81B-720E-8049-E3B4-5C3566ECC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258" y="3914127"/>
                  <a:ext cx="349021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7600EF4-F23F-F704-471B-3DCFA0DD14CA}"/>
                  </a:ext>
                </a:extLst>
              </p:cNvPr>
              <p:cNvSpPr txBox="1"/>
              <p:nvPr/>
            </p:nvSpPr>
            <p:spPr>
              <a:xfrm>
                <a:off x="8514493" y="2876154"/>
                <a:ext cx="3490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𝑅</m:t>
                      </m:r>
                    </m:oMath>
                  </m:oMathPara>
                </a14:m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7600EF4-F23F-F704-471B-3DCFA0DD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493" y="2876154"/>
                <a:ext cx="34902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平行四边形 127">
            <a:extLst>
              <a:ext uri="{FF2B5EF4-FFF2-40B4-BE49-F238E27FC236}">
                <a16:creationId xmlns:a16="http://schemas.microsoft.com/office/drawing/2014/main" id="{3ED3FDF1-A2AD-2D82-5CE8-E74BD47E92E3}"/>
              </a:ext>
            </a:extLst>
          </p:cNvPr>
          <p:cNvSpPr/>
          <p:nvPr/>
        </p:nvSpPr>
        <p:spPr>
          <a:xfrm rot="5400000">
            <a:off x="8600195" y="2600895"/>
            <a:ext cx="2758190" cy="2323107"/>
          </a:xfrm>
          <a:prstGeom prst="parallelogram">
            <a:avLst>
              <a:gd name="adj" fmla="val 37531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96B994FB-48A1-BC76-C0CF-D7F6A07034F0}"/>
              </a:ext>
            </a:extLst>
          </p:cNvPr>
          <p:cNvSpPr/>
          <p:nvPr/>
        </p:nvSpPr>
        <p:spPr>
          <a:xfrm rot="1201325">
            <a:off x="7968024" y="2910507"/>
            <a:ext cx="3095694" cy="1452239"/>
          </a:xfrm>
          <a:prstGeom prst="parallelogram">
            <a:avLst>
              <a:gd name="adj" fmla="val 103365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B8B7ED9D-AF92-DE3C-146C-5C75B546BABF}"/>
              </a:ext>
            </a:extLst>
          </p:cNvPr>
          <p:cNvGrpSpPr/>
          <p:nvPr/>
        </p:nvGrpSpPr>
        <p:grpSpPr>
          <a:xfrm rot="5400000">
            <a:off x="9676879" y="3436520"/>
            <a:ext cx="404469" cy="524322"/>
            <a:chOff x="6714008" y="2524826"/>
            <a:chExt cx="404469" cy="524322"/>
          </a:xfrm>
        </p:grpSpPr>
        <p:sp>
          <p:nvSpPr>
            <p:cNvPr id="130" name="弧形 129">
              <a:extLst>
                <a:ext uri="{FF2B5EF4-FFF2-40B4-BE49-F238E27FC236}">
                  <a16:creationId xmlns:a16="http://schemas.microsoft.com/office/drawing/2014/main" id="{6F73B7EA-FB35-954B-3F46-B181ADFED89B}"/>
                </a:ext>
              </a:extLst>
            </p:cNvPr>
            <p:cNvSpPr/>
            <p:nvPr/>
          </p:nvSpPr>
          <p:spPr>
            <a:xfrm rot="10800000">
              <a:off x="6802708" y="2524826"/>
              <a:ext cx="315769" cy="241235"/>
            </a:xfrm>
            <a:prstGeom prst="arc">
              <a:avLst>
                <a:gd name="adj1" fmla="val 16200000"/>
                <a:gd name="adj2" fmla="val 20033069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7DE51EC0-83CA-1D63-BD9E-B26EBD8C1A11}"/>
                    </a:ext>
                  </a:extLst>
                </p:cNvPr>
                <p:cNvSpPr txBox="1"/>
                <p:nvPr/>
              </p:nvSpPr>
              <p:spPr>
                <a:xfrm rot="16200000">
                  <a:off x="6657797" y="2715937"/>
                  <a:ext cx="38942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𝜃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7DE51EC0-83CA-1D63-BD9E-B26EBD8C1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57797" y="2715937"/>
                  <a:ext cx="389422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5B147D40-A9FE-EA77-0682-2538DEF4E7E1}"/>
                  </a:ext>
                </a:extLst>
              </p:cNvPr>
              <p:cNvSpPr txBox="1"/>
              <p:nvPr/>
            </p:nvSpPr>
            <p:spPr>
              <a:xfrm>
                <a:off x="8048018" y="3293495"/>
                <a:ext cx="3490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479D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𝐼</m:t>
                      </m:r>
                    </m:oMath>
                  </m:oMathPara>
                </a14:m>
                <a:endParaRPr lang="zh-CN" altLang="en-US" dirty="0">
                  <a:solidFill>
                    <a:srgbClr val="00479D"/>
                  </a:solidFill>
                </a:endParaRPr>
              </a:p>
            </p:txBody>
          </p:sp>
        </mc:Choice>
        <mc:Fallback xmlns="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5B147D40-A9FE-EA77-0682-2538DEF4E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018" y="3293495"/>
                <a:ext cx="3490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2D32B077-C96C-BF0E-907B-105D52E36F3C}"/>
                  </a:ext>
                </a:extLst>
              </p:cNvPr>
              <p:cNvSpPr txBox="1"/>
              <p:nvPr/>
            </p:nvSpPr>
            <p:spPr>
              <a:xfrm>
                <a:off x="9247877" y="3561505"/>
                <a:ext cx="3490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2D32B077-C96C-BF0E-907B-105D52E36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877" y="3561505"/>
                <a:ext cx="3490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平行四边形 71">
            <a:extLst>
              <a:ext uri="{FF2B5EF4-FFF2-40B4-BE49-F238E27FC236}">
                <a16:creationId xmlns:a16="http://schemas.microsoft.com/office/drawing/2014/main" id="{F1036AA8-7042-E630-7B5A-C63F6FBAB2B4}"/>
              </a:ext>
            </a:extLst>
          </p:cNvPr>
          <p:cNvSpPr/>
          <p:nvPr/>
        </p:nvSpPr>
        <p:spPr>
          <a:xfrm rot="2301771">
            <a:off x="8034663" y="2361934"/>
            <a:ext cx="2940275" cy="1863948"/>
          </a:xfrm>
          <a:prstGeom prst="parallelogram">
            <a:avLst>
              <a:gd name="adj" fmla="val 52246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3BD6DD91-E549-A304-790E-FBEB1C8F7C95}"/>
              </a:ext>
            </a:extLst>
          </p:cNvPr>
          <p:cNvGrpSpPr/>
          <p:nvPr/>
        </p:nvGrpSpPr>
        <p:grpSpPr>
          <a:xfrm rot="10800000">
            <a:off x="8732410" y="2710731"/>
            <a:ext cx="131104" cy="69191"/>
            <a:chOff x="9967672" y="3704104"/>
            <a:chExt cx="180634" cy="95331"/>
          </a:xfrm>
        </p:grpSpPr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ABB631B3-F723-4C26-7733-756113FC5429}"/>
                </a:ext>
              </a:extLst>
            </p:cNvPr>
            <p:cNvCxnSpPr/>
            <p:nvPr/>
          </p:nvCxnSpPr>
          <p:spPr>
            <a:xfrm flipV="1">
              <a:off x="9967672" y="3704104"/>
              <a:ext cx="95331" cy="9533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0823A0FF-209C-79AC-59CE-BFAC6C227098}"/>
                </a:ext>
              </a:extLst>
            </p:cNvPr>
            <p:cNvCxnSpPr>
              <a:cxnSpLocks/>
            </p:cNvCxnSpPr>
            <p:nvPr/>
          </p:nvCxnSpPr>
          <p:spPr>
            <a:xfrm>
              <a:off x="10060664" y="3704200"/>
              <a:ext cx="87642" cy="8764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04449DB9-A87A-A11F-57EC-92429AB83F46}"/>
              </a:ext>
            </a:extLst>
          </p:cNvPr>
          <p:cNvGrpSpPr/>
          <p:nvPr/>
        </p:nvGrpSpPr>
        <p:grpSpPr>
          <a:xfrm>
            <a:off x="8809588" y="2681659"/>
            <a:ext cx="1502586" cy="1202420"/>
            <a:chOff x="8809588" y="2681659"/>
            <a:chExt cx="1502586" cy="1202420"/>
          </a:xfrm>
        </p:grpSpPr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D546CFBE-DDC6-4E55-DA94-FFC6C4B0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809588" y="2681659"/>
              <a:ext cx="1502586" cy="1202420"/>
            </a:xfrm>
            <a:prstGeom prst="straightConnector1">
              <a:avLst/>
            </a:prstGeom>
            <a:ln w="28575">
              <a:solidFill>
                <a:srgbClr val="00B0F0"/>
              </a:solidFill>
              <a:prstDash val="lg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5E3FA78-D7DC-D12D-0C69-6D08B232C932}"/>
                    </a:ext>
                  </a:extLst>
                </p:cNvPr>
                <p:cNvSpPr txBox="1"/>
                <p:nvPr/>
              </p:nvSpPr>
              <p:spPr>
                <a:xfrm>
                  <a:off x="9505808" y="2998504"/>
                  <a:ext cx="57152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𝒓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75E3FA78-D7DC-D12D-0C69-6D08B232C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808" y="2998504"/>
                  <a:ext cx="57152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AEC41662-A29D-84F6-1E46-6B8521F52453}"/>
              </a:ext>
            </a:extLst>
          </p:cNvPr>
          <p:cNvGrpSpPr/>
          <p:nvPr/>
        </p:nvGrpSpPr>
        <p:grpSpPr>
          <a:xfrm>
            <a:off x="8303875" y="2314418"/>
            <a:ext cx="520035" cy="418607"/>
            <a:chOff x="8306495" y="2324898"/>
            <a:chExt cx="520035" cy="418607"/>
          </a:xfrm>
        </p:grpSpPr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84A20DB7-FA38-225C-B24F-69FC21D86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2201" y="2692139"/>
              <a:ext cx="119965" cy="513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729852FA-7E78-A4D9-4B95-9A70412526EB}"/>
                    </a:ext>
                  </a:extLst>
                </p:cNvPr>
                <p:cNvSpPr txBox="1"/>
                <p:nvPr/>
              </p:nvSpPr>
              <p:spPr>
                <a:xfrm>
                  <a:off x="8306495" y="2324898"/>
                  <a:ext cx="520035" cy="3752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729852FA-7E78-A4D9-4B95-9A7041252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6495" y="2324898"/>
                  <a:ext cx="520035" cy="375231"/>
                </a:xfrm>
                <a:prstGeom prst="rect">
                  <a:avLst/>
                </a:prstGeom>
                <a:blipFill>
                  <a:blip r:embed="rId21"/>
                  <a:stretch>
                    <a:fillRect t="-16393" r="-435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BB042C29-D538-CF8C-5BBA-CA87E9C3E184}"/>
              </a:ext>
            </a:extLst>
          </p:cNvPr>
          <p:cNvGrpSpPr/>
          <p:nvPr/>
        </p:nvGrpSpPr>
        <p:grpSpPr>
          <a:xfrm rot="5400000">
            <a:off x="10141552" y="3367821"/>
            <a:ext cx="479691" cy="515704"/>
            <a:chOff x="5669772" y="2746752"/>
            <a:chExt cx="479691" cy="515704"/>
          </a:xfrm>
        </p:grpSpPr>
        <p:sp>
          <p:nvSpPr>
            <p:cNvPr id="133" name="弧形 132">
              <a:extLst>
                <a:ext uri="{FF2B5EF4-FFF2-40B4-BE49-F238E27FC236}">
                  <a16:creationId xmlns:a16="http://schemas.microsoft.com/office/drawing/2014/main" id="{7F26B5A3-C6CF-FA37-BF95-EAFBE2017A35}"/>
                </a:ext>
              </a:extLst>
            </p:cNvPr>
            <p:cNvSpPr/>
            <p:nvPr/>
          </p:nvSpPr>
          <p:spPr>
            <a:xfrm rot="17100000">
              <a:off x="5833302" y="2946294"/>
              <a:ext cx="391088" cy="241235"/>
            </a:xfrm>
            <a:prstGeom prst="arc">
              <a:avLst>
                <a:gd name="adj1" fmla="val 14626498"/>
                <a:gd name="adj2" fmla="val 19962382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B3E00687-3376-A344-1C9D-92BF76F5A64D}"/>
                    </a:ext>
                  </a:extLst>
                </p:cNvPr>
                <p:cNvSpPr txBox="1"/>
                <p:nvPr/>
              </p:nvSpPr>
              <p:spPr>
                <a:xfrm rot="16200000">
                  <a:off x="5613561" y="2802963"/>
                  <a:ext cx="38942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𝜃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B3E00687-3376-A344-1C9D-92BF76F5A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613561" y="2802963"/>
                  <a:ext cx="389422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0C1066A3-4FAB-260C-411F-B0192DCA6604}"/>
              </a:ext>
            </a:extLst>
          </p:cNvPr>
          <p:cNvGrpSpPr/>
          <p:nvPr/>
        </p:nvGrpSpPr>
        <p:grpSpPr>
          <a:xfrm>
            <a:off x="10206815" y="3704104"/>
            <a:ext cx="180634" cy="95331"/>
            <a:chOff x="9967672" y="3704104"/>
            <a:chExt cx="180634" cy="95331"/>
          </a:xfrm>
        </p:grpSpPr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877CFBAE-C169-70B9-518C-E3A30A4753C5}"/>
                </a:ext>
              </a:extLst>
            </p:cNvPr>
            <p:cNvCxnSpPr/>
            <p:nvPr/>
          </p:nvCxnSpPr>
          <p:spPr>
            <a:xfrm flipV="1">
              <a:off x="9967672" y="3704104"/>
              <a:ext cx="95331" cy="9533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74477447-D4B2-5943-2977-7F8E2DF3CDD4}"/>
                </a:ext>
              </a:extLst>
            </p:cNvPr>
            <p:cNvCxnSpPr>
              <a:cxnSpLocks/>
            </p:cNvCxnSpPr>
            <p:nvPr/>
          </p:nvCxnSpPr>
          <p:spPr>
            <a:xfrm>
              <a:off x="10060664" y="3704200"/>
              <a:ext cx="87642" cy="8764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FF773D7-4CE7-2BFD-3BCD-6768FD9D277B}"/>
              </a:ext>
            </a:extLst>
          </p:cNvPr>
          <p:cNvCxnSpPr>
            <a:cxnSpLocks/>
          </p:cNvCxnSpPr>
          <p:nvPr/>
        </p:nvCxnSpPr>
        <p:spPr>
          <a:xfrm>
            <a:off x="10291531" y="3075898"/>
            <a:ext cx="703497" cy="253740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870900B-54DC-6510-8ED6-74698EF68195}"/>
              </a:ext>
            </a:extLst>
          </p:cNvPr>
          <p:cNvCxnSpPr>
            <a:cxnSpLocks/>
          </p:cNvCxnSpPr>
          <p:nvPr/>
        </p:nvCxnSpPr>
        <p:spPr>
          <a:xfrm flipV="1">
            <a:off x="10974146" y="3320576"/>
            <a:ext cx="0" cy="79690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B66997CD-3B92-ADEC-AFF3-45E2694B5108}"/>
              </a:ext>
            </a:extLst>
          </p:cNvPr>
          <p:cNvGrpSpPr/>
          <p:nvPr/>
        </p:nvGrpSpPr>
        <p:grpSpPr>
          <a:xfrm>
            <a:off x="10304761" y="2989749"/>
            <a:ext cx="873364" cy="868826"/>
            <a:chOff x="10065618" y="2989749"/>
            <a:chExt cx="873364" cy="868826"/>
          </a:xfrm>
        </p:grpSpPr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8C5D0673-3DF5-1F42-8822-5B0F51388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5618" y="3317807"/>
              <a:ext cx="685921" cy="5407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2582224B-E1DC-29F4-7C1E-FD2444E15DB3}"/>
                    </a:ext>
                  </a:extLst>
                </p:cNvPr>
                <p:cNvSpPr txBox="1"/>
                <p:nvPr/>
              </p:nvSpPr>
              <p:spPr>
                <a:xfrm>
                  <a:off x="10589961" y="2989749"/>
                  <a:ext cx="3490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2582224B-E1DC-29F4-7C1E-FD2444E15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9961" y="2989749"/>
                  <a:ext cx="349021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2931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8C458397-6F4E-7CED-61A2-BEBF72E6F053}"/>
              </a:ext>
            </a:extLst>
          </p:cNvPr>
          <p:cNvGrpSpPr/>
          <p:nvPr/>
        </p:nvGrpSpPr>
        <p:grpSpPr>
          <a:xfrm>
            <a:off x="10249828" y="2712087"/>
            <a:ext cx="349021" cy="1146488"/>
            <a:chOff x="10010685" y="2712087"/>
            <a:chExt cx="349021" cy="1146488"/>
          </a:xfrm>
        </p:grpSpPr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EB40A6AA-114F-0AB9-F58C-84F4C0AF9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1106" y="3075898"/>
              <a:ext cx="0" cy="782677"/>
            </a:xfrm>
            <a:prstGeom prst="line">
              <a:avLst/>
            </a:prstGeom>
            <a:ln w="28575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FA2E0235-50F5-6454-C9DE-1CD5484694BF}"/>
                    </a:ext>
                  </a:extLst>
                </p:cNvPr>
                <p:cNvSpPr txBox="1"/>
                <p:nvPr/>
              </p:nvSpPr>
              <p:spPr>
                <a:xfrm>
                  <a:off x="10010685" y="2712087"/>
                  <a:ext cx="3490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FA2E0235-50F5-6454-C9DE-1CD548469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0685" y="2712087"/>
                  <a:ext cx="349021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5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CF1B0059-9638-DD6B-E34E-526A55E46BDB}"/>
              </a:ext>
            </a:extLst>
          </p:cNvPr>
          <p:cNvGrpSpPr/>
          <p:nvPr/>
        </p:nvGrpSpPr>
        <p:grpSpPr>
          <a:xfrm>
            <a:off x="10284559" y="3875056"/>
            <a:ext cx="733396" cy="661077"/>
            <a:chOff x="10045416" y="3875056"/>
            <a:chExt cx="733396" cy="661077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7979ACFA-5119-FDC0-4619-53AB97DFA185}"/>
                </a:ext>
              </a:extLst>
            </p:cNvPr>
            <p:cNvCxnSpPr>
              <a:cxnSpLocks/>
            </p:cNvCxnSpPr>
            <p:nvPr/>
          </p:nvCxnSpPr>
          <p:spPr>
            <a:xfrm>
              <a:off x="10045416" y="3875056"/>
              <a:ext cx="695322" cy="250791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FD1F0E51-E54F-3922-1861-FE408247075F}"/>
                    </a:ext>
                  </a:extLst>
                </p:cNvPr>
                <p:cNvSpPr txBox="1"/>
                <p:nvPr/>
              </p:nvSpPr>
              <p:spPr>
                <a:xfrm>
                  <a:off x="10429791" y="4160902"/>
                  <a:ext cx="349021" cy="3752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FD1F0E51-E54F-3922-1861-FE4082470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9791" y="4160902"/>
                  <a:ext cx="349021" cy="375231"/>
                </a:xfrm>
                <a:prstGeom prst="rect">
                  <a:avLst/>
                </a:prstGeom>
                <a:blipFill>
                  <a:blip r:embed="rId25"/>
                  <a:stretch>
                    <a:fillRect r="-47368"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4CF7800-2725-3117-251F-DE169674A0B6}"/>
              </a:ext>
            </a:extLst>
          </p:cNvPr>
          <p:cNvGrpSpPr/>
          <p:nvPr/>
        </p:nvGrpSpPr>
        <p:grpSpPr>
          <a:xfrm>
            <a:off x="10027431" y="3848290"/>
            <a:ext cx="349021" cy="466951"/>
            <a:chOff x="9243643" y="3894293"/>
            <a:chExt cx="349021" cy="466951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CFFDC4F1-4ADE-1ED0-0A99-3100041A5E22}"/>
                </a:ext>
              </a:extLst>
            </p:cNvPr>
            <p:cNvSpPr/>
            <p:nvPr/>
          </p:nvSpPr>
          <p:spPr>
            <a:xfrm rot="986815">
              <a:off x="9483602" y="3894293"/>
              <a:ext cx="45719" cy="638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6B933CFD-B6A0-AAA9-5D03-C29C22DB9AEA}"/>
                    </a:ext>
                  </a:extLst>
                </p:cNvPr>
                <p:cNvSpPr txBox="1"/>
                <p:nvPr/>
              </p:nvSpPr>
              <p:spPr>
                <a:xfrm>
                  <a:off x="9243643" y="3961134"/>
                  <a:ext cx="34902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𝑃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6B933CFD-B6A0-AAA9-5D03-C29C22DB9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3643" y="3961134"/>
                  <a:ext cx="349021" cy="40011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4" name="图片 173">
            <a:extLst>
              <a:ext uri="{FF2B5EF4-FFF2-40B4-BE49-F238E27FC236}">
                <a16:creationId xmlns:a16="http://schemas.microsoft.com/office/drawing/2014/main" id="{172E70EE-A042-F386-8A59-4C17F52BE88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23470" y="3523099"/>
            <a:ext cx="4298247" cy="3178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: 圆角 175">
                <a:extLst>
                  <a:ext uri="{FF2B5EF4-FFF2-40B4-BE49-F238E27FC236}">
                    <a16:creationId xmlns:a16="http://schemas.microsoft.com/office/drawing/2014/main" id="{2D95B9E2-E3C0-D59B-E409-023685D3111D}"/>
                  </a:ext>
                </a:extLst>
              </p:cNvPr>
              <p:cNvSpPr/>
              <p:nvPr/>
            </p:nvSpPr>
            <p:spPr>
              <a:xfrm>
                <a:off x="652435" y="3850728"/>
                <a:ext cx="6689368" cy="1439510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）当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点在圆心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时：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，故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𝑅</m:t>
                        </m:r>
                      </m:den>
                    </m:f>
                  </m:oMath>
                </a14:m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·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对于圆心角为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的载流圆弧，其在圆心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产生的磁感应强度：</a:t>
                </a:r>
                <a:endParaRPr lang="en-US" altLang="zh-CN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400" b="0" dirty="0">
                    <a:solidFill>
                      <a:schemeClr val="tx1"/>
                    </a:solidFill>
                    <a:ea typeface="华文宋体" panose="02010600040101010101" pitchFamily="2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𝐵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e>
                    </m:nary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f>
                          <m:f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4</m:t>
                            </m:r>
                            <m:r>
                              <a:rPr lang="zh-CN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𝜋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𝐼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</m:e>
                    </m:nary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nary>
                      <m:nary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𝑙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 </a:t>
                </a:r>
              </a:p>
            </p:txBody>
          </p:sp>
        </mc:Choice>
        <mc:Fallback xmlns="">
          <p:sp>
            <p:nvSpPr>
              <p:cNvPr id="176" name="矩形: 圆角 175">
                <a:extLst>
                  <a:ext uri="{FF2B5EF4-FFF2-40B4-BE49-F238E27FC236}">
                    <a16:creationId xmlns:a16="http://schemas.microsoft.com/office/drawing/2014/main" id="{2D95B9E2-E3C0-D59B-E409-023685D31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35" y="3850728"/>
                <a:ext cx="6689368" cy="1439510"/>
              </a:xfrm>
              <a:prstGeom prst="roundRect">
                <a:avLst/>
              </a:prstGeom>
              <a:blipFill>
                <a:blip r:embed="rId28"/>
                <a:stretch>
                  <a:fillRect b="-29461"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AC04A379-33E3-C50A-A981-D446D238991C}"/>
              </a:ext>
            </a:extLst>
          </p:cNvPr>
          <p:cNvGrpSpPr/>
          <p:nvPr/>
        </p:nvGrpSpPr>
        <p:grpSpPr>
          <a:xfrm>
            <a:off x="5888176" y="4088627"/>
            <a:ext cx="1201357" cy="928159"/>
            <a:chOff x="4728120" y="3330740"/>
            <a:chExt cx="1201357" cy="928159"/>
          </a:xfrm>
        </p:grpSpPr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E589C047-5C28-7878-E195-5B238C4AA379}"/>
                </a:ext>
              </a:extLst>
            </p:cNvPr>
            <p:cNvSpPr txBox="1"/>
            <p:nvPr/>
          </p:nvSpPr>
          <p:spPr>
            <a:xfrm>
              <a:off x="4853723" y="3330740"/>
              <a:ext cx="107575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不需要</a:t>
              </a:r>
              <a:endParaRPr lang="en-US" altLang="zh-CN" sz="1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考虑方向吗？</a:t>
              </a:r>
            </a:p>
          </p:txBody>
        </p:sp>
        <p:sp>
          <p:nvSpPr>
            <p:cNvPr id="180" name="弧形 179">
              <a:extLst>
                <a:ext uri="{FF2B5EF4-FFF2-40B4-BE49-F238E27FC236}">
                  <a16:creationId xmlns:a16="http://schemas.microsoft.com/office/drawing/2014/main" id="{7F75BF2F-4375-A2B1-A9B2-1B22DA02A99E}"/>
                </a:ext>
              </a:extLst>
            </p:cNvPr>
            <p:cNvSpPr/>
            <p:nvPr/>
          </p:nvSpPr>
          <p:spPr>
            <a:xfrm rot="5400000">
              <a:off x="4607525" y="3451335"/>
              <a:ext cx="928159" cy="686970"/>
            </a:xfrm>
            <a:prstGeom prst="arc">
              <a:avLst>
                <a:gd name="adj1" fmla="val 16200000"/>
                <a:gd name="adj2" fmla="val 188251"/>
              </a:avLst>
            </a:prstGeom>
            <a:ln w="19050">
              <a:solidFill>
                <a:schemeClr val="accent6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15AAC545-22E4-6808-AA98-48D93704A790}"/>
                  </a:ext>
                </a:extLst>
              </p:cNvPr>
              <p:cNvSpPr/>
              <p:nvPr/>
            </p:nvSpPr>
            <p:spPr>
              <a:xfrm>
                <a:off x="650769" y="4307753"/>
                <a:ext cx="6689368" cy="1516586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）当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点远离圆心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时：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，故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  <m: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³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  <m: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a:rPr lang="zh-CN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³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𝐼𝑆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³</m:t>
                        </m:r>
                      </m:den>
                    </m:f>
                  </m:oMath>
                </a14:m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·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引入物理量 磁矩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𝒎</m:t>
                            </m:r>
                          </m:sub>
                        </m:sSub>
                      </m:e>
                    </m:acc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𝑁𝐼𝑆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（其中</a:t>
                </a:r>
                <a14:m>
                  <m:oMath xmlns:m="http://schemas.openxmlformats.org/officeDocument/2006/math">
                    <m:r>
                      <a:rPr lang="en-US" altLang="zh-CN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表示平面线圈的匝数），</a:t>
                </a:r>
                <a:endParaRPr lang="en-US" altLang="zh-CN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对于单个线圈，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𝑩</m:t>
                        </m:r>
                      </m:e>
                    </m:acc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𝒎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³</m:t>
                        </m:r>
                      </m:den>
                    </m:f>
                  </m:oMath>
                </a14:m>
                <a:endParaRPr lang="en-US" altLang="zh-CN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1" name="矩形: 圆角 180">
                <a:extLst>
                  <a:ext uri="{FF2B5EF4-FFF2-40B4-BE49-F238E27FC236}">
                    <a16:creationId xmlns:a16="http://schemas.microsoft.com/office/drawing/2014/main" id="{15AAC545-22E4-6808-AA98-48D93704A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69" y="4307753"/>
                <a:ext cx="6689368" cy="1516586"/>
              </a:xfrm>
              <a:prstGeom prst="roundRect">
                <a:avLst/>
              </a:prstGeom>
              <a:blipFill>
                <a:blip r:embed="rId29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09D5F7B5-A72B-06C0-20EA-6F0A723F8AD4}"/>
              </a:ext>
            </a:extLst>
          </p:cNvPr>
          <p:cNvGrpSpPr/>
          <p:nvPr/>
        </p:nvGrpSpPr>
        <p:grpSpPr>
          <a:xfrm>
            <a:off x="4293509" y="5109577"/>
            <a:ext cx="2878113" cy="714508"/>
            <a:chOff x="4293509" y="5007175"/>
            <a:chExt cx="2878113" cy="714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B5628115-CE28-D98B-1010-3B87F27BB23E}"/>
                    </a:ext>
                  </a:extLst>
                </p:cNvPr>
                <p:cNvSpPr txBox="1"/>
                <p:nvPr/>
              </p:nvSpPr>
              <p:spPr>
                <a:xfrm>
                  <a:off x="4293509" y="5188090"/>
                  <a:ext cx="2878113" cy="396647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电偶极子连线延长线上场强：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200" b="1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200" i="1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2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en-US" sz="1200" b="1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200" b="1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CN" sz="12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𝑥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³</m:t>
                          </m:r>
                        </m:den>
                      </m:f>
                    </m:oMath>
                  </a14:m>
                  <a:endPara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B5628115-CE28-D98B-1010-3B87F27BB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3509" y="5188090"/>
                  <a:ext cx="2878113" cy="39664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5" name="弧形 184">
              <a:extLst>
                <a:ext uri="{FF2B5EF4-FFF2-40B4-BE49-F238E27FC236}">
                  <a16:creationId xmlns:a16="http://schemas.microsoft.com/office/drawing/2014/main" id="{C5D193D3-546C-40E2-CA9E-A9C29B507ECC}"/>
                </a:ext>
              </a:extLst>
            </p:cNvPr>
            <p:cNvSpPr/>
            <p:nvPr/>
          </p:nvSpPr>
          <p:spPr>
            <a:xfrm rot="5400000" flipH="1">
              <a:off x="5953389" y="5025455"/>
              <a:ext cx="714508" cy="677947"/>
            </a:xfrm>
            <a:prstGeom prst="arc">
              <a:avLst>
                <a:gd name="adj1" fmla="val 16200000"/>
                <a:gd name="adj2" fmla="val 188251"/>
              </a:avLst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93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-0.30278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39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-0.30278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39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-0.30278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39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-0.30278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39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-0.30278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3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-0.30278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39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-0.30278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39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-0.30278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30278 L -2.08333E-6 -0.46875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30278 L -2.08333E-6 -0.46875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30278 L -2.08333E-6 -0.46875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30278 L -2.08333E-6 -0.46875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30278 L -2.08333E-6 -0.46875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30278 L -2.08333E-6 -0.46875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30278 L -2.08333E-6 -0.46875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30278 L -2.08333E-6 -0.46875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-4.58333E-6 -0.16644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3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1.45833E-6 -0.1706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00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uiExpand="1" build="p"/>
      <p:bldP spid="158" grpId="1" build="p"/>
      <p:bldP spid="158" grpId="2" build="p"/>
      <p:bldP spid="4" grpId="0"/>
      <p:bldP spid="58" grpId="0"/>
      <p:bldP spid="128" grpId="0" animBg="1"/>
      <p:bldP spid="73" grpId="0" animBg="1"/>
      <p:bldP spid="73" grpId="1" animBg="1"/>
      <p:bldP spid="140" grpId="0"/>
      <p:bldP spid="144" grpId="0"/>
      <p:bldP spid="72" grpId="0" animBg="1"/>
      <p:bldP spid="72" grpId="1" animBg="1"/>
      <p:bldP spid="176" grpId="0" animBg="1"/>
      <p:bldP spid="176" grpId="1" animBg="1"/>
      <p:bldP spid="18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61A130-A9E7-BA1B-3EA6-C27919F69AC9}"/>
              </a:ext>
            </a:extLst>
          </p:cNvPr>
          <p:cNvGrpSpPr/>
          <p:nvPr/>
        </p:nvGrpSpPr>
        <p:grpSpPr>
          <a:xfrm>
            <a:off x="9163778" y="3312358"/>
            <a:ext cx="1096935" cy="400110"/>
            <a:chOff x="9163778" y="3312358"/>
            <a:chExt cx="1096935" cy="40011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1BE4815-69E8-5C67-794F-C6042AEB7439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9163778" y="3672868"/>
              <a:ext cx="1096935" cy="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AB5A194-75E6-9453-2F39-89A31BF5DDA1}"/>
                    </a:ext>
                  </a:extLst>
                </p:cNvPr>
                <p:cNvSpPr txBox="1"/>
                <p:nvPr/>
              </p:nvSpPr>
              <p:spPr>
                <a:xfrm>
                  <a:off x="9582066" y="3312358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AB5A194-75E6-9453-2F39-89A31BF5D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066" y="3312358"/>
                  <a:ext cx="573343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944ADC7-5D77-FFE4-F6DC-35A7247CFEB3}"/>
              </a:ext>
            </a:extLst>
          </p:cNvPr>
          <p:cNvCxnSpPr/>
          <p:nvPr/>
        </p:nvCxnSpPr>
        <p:spPr>
          <a:xfrm>
            <a:off x="10260713" y="2621668"/>
            <a:ext cx="0" cy="218160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 磁感应强度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9795F6-0836-B9FD-F2F4-DA87875604A7}"/>
              </a:ext>
            </a:extLst>
          </p:cNvPr>
          <p:cNvSpPr txBox="1"/>
          <p:nvPr/>
        </p:nvSpPr>
        <p:spPr>
          <a:xfrm>
            <a:off x="4052784" y="775742"/>
            <a:ext cx="2285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磁感应强度的计算（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72279A-F3F4-E9B8-474D-A0B6DA9244C3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5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：如图，一带正电的圆环半径为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，线电荷密度为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。当此环以角速度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  <a:sym typeface="Wingdings" panose="05000000000000000000" pitchFamily="2" charset="2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绕轴旋转时，求其圆心的磁感应强度。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72279A-F3F4-E9B8-474D-A0B6DA924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blipFill>
                <a:blip r:embed="rId6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2DF5C68C-1C96-6413-6F6F-C384638B91C3}"/>
              </a:ext>
            </a:extLst>
          </p:cNvPr>
          <p:cNvSpPr/>
          <p:nvPr/>
        </p:nvSpPr>
        <p:spPr>
          <a:xfrm>
            <a:off x="9163778" y="3220137"/>
            <a:ext cx="2193871" cy="90546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FC1EBFB-9B5C-158B-B90F-C3FB5D2AD970}"/>
              </a:ext>
            </a:extLst>
          </p:cNvPr>
          <p:cNvGrpSpPr/>
          <p:nvPr/>
        </p:nvGrpSpPr>
        <p:grpSpPr>
          <a:xfrm>
            <a:off x="10183186" y="3472813"/>
            <a:ext cx="573343" cy="400110"/>
            <a:chOff x="9934178" y="3923651"/>
            <a:chExt cx="573343" cy="40011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91DD925-A8AB-F152-781B-EAA8C9786936}"/>
                </a:ext>
              </a:extLst>
            </p:cNvPr>
            <p:cNvSpPr/>
            <p:nvPr/>
          </p:nvSpPr>
          <p:spPr>
            <a:xfrm>
              <a:off x="9990642" y="410446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893216D-09EA-F9AF-D560-25CA485947F3}"/>
                    </a:ext>
                  </a:extLst>
                </p:cNvPr>
                <p:cNvSpPr txBox="1"/>
                <p:nvPr/>
              </p:nvSpPr>
              <p:spPr>
                <a:xfrm>
                  <a:off x="9934178" y="3923651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𝑂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893216D-09EA-F9AF-D560-25CA48594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4178" y="3923651"/>
                  <a:ext cx="573343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B2D7FE4-E5AB-FFA9-64BB-E57C3A6CEF86}"/>
              </a:ext>
            </a:extLst>
          </p:cNvPr>
          <p:cNvGrpSpPr/>
          <p:nvPr/>
        </p:nvGrpSpPr>
        <p:grpSpPr>
          <a:xfrm>
            <a:off x="11045419" y="1899811"/>
            <a:ext cx="529577" cy="967631"/>
            <a:chOff x="7090732" y="2100080"/>
            <a:chExt cx="529577" cy="96763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AA7DE40-DCBA-4768-884C-6C1CCCC1E5C9}"/>
                </a:ext>
              </a:extLst>
            </p:cNvPr>
            <p:cNvGrpSpPr/>
            <p:nvPr/>
          </p:nvGrpSpPr>
          <p:grpSpPr>
            <a:xfrm>
              <a:off x="7090732" y="2100080"/>
              <a:ext cx="529577" cy="717986"/>
              <a:chOff x="7016430" y="2334764"/>
              <a:chExt cx="529577" cy="717986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BCB88511-799A-7F0D-90EB-251CB43A31C4}"/>
                  </a:ext>
                </a:extLst>
              </p:cNvPr>
              <p:cNvSpPr/>
              <p:nvPr/>
            </p:nvSpPr>
            <p:spPr>
              <a:xfrm rot="1274381">
                <a:off x="7039812" y="270564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F1EB0305-B784-44E7-976B-827EFE6D60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660488"/>
                <a:ext cx="299556" cy="140316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2F0EEF1D-EE1B-0850-907E-795AB21F2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299556" cy="108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7085DABF-5D5B-7C4A-4EDF-A70DC65B1C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085E170D-8988-4041-32B0-2C47AE74B396}"/>
                      </a:ext>
                    </a:extLst>
                  </p:cNvPr>
                  <p:cNvSpPr txBox="1"/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085E170D-8988-4041-32B0-2C47AE74B3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C93936D2-283D-92DD-0346-ED40D65AB573}"/>
                      </a:ext>
                    </a:extLst>
                  </p:cNvPr>
                  <p:cNvSpPr txBox="1"/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C93936D2-283D-92DD-0346-ED40D65AB5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8000" r="-20000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4AEFB743-1010-C70A-C893-0BFC1430D907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4AEFB743-1010-C70A-C893-0BFC1430D9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7391" r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996E97AD-D698-CD3E-BB20-E36ED1C4DFB5}"/>
                    </a:ext>
                  </a:extLst>
                </p:cNvPr>
                <p:cNvSpPr txBox="1"/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996E97AD-D698-CD3E-BB20-E36ED1C4D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FD1EDDB-B9F1-10D5-F867-031B99B3C434}"/>
              </a:ext>
            </a:extLst>
          </p:cNvPr>
          <p:cNvGrpSpPr/>
          <p:nvPr/>
        </p:nvGrpSpPr>
        <p:grpSpPr>
          <a:xfrm>
            <a:off x="9634718" y="2375152"/>
            <a:ext cx="711303" cy="400110"/>
            <a:chOff x="9634718" y="2375152"/>
            <a:chExt cx="711303" cy="400110"/>
          </a:xfrm>
        </p:grpSpPr>
        <p:sp>
          <p:nvSpPr>
            <p:cNvPr id="28" name="箭头: 左弧形 27">
              <a:extLst>
                <a:ext uri="{FF2B5EF4-FFF2-40B4-BE49-F238E27FC236}">
                  <a16:creationId xmlns:a16="http://schemas.microsoft.com/office/drawing/2014/main" id="{B3083F17-6657-8092-EA1D-E6325FEA9B9A}"/>
                </a:ext>
              </a:extLst>
            </p:cNvPr>
            <p:cNvSpPr/>
            <p:nvPr/>
          </p:nvSpPr>
          <p:spPr>
            <a:xfrm>
              <a:off x="10133279" y="2501110"/>
              <a:ext cx="212742" cy="249878"/>
            </a:xfrm>
            <a:prstGeom prst="curvedRightArrow">
              <a:avLst>
                <a:gd name="adj1" fmla="val 25000"/>
                <a:gd name="adj2" fmla="val 50000"/>
                <a:gd name="adj3" fmla="val 6068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580C77C-AD92-F1BE-378D-1983436F4FAD}"/>
                    </a:ext>
                  </a:extLst>
                </p:cNvPr>
                <p:cNvSpPr txBox="1"/>
                <p:nvPr/>
              </p:nvSpPr>
              <p:spPr>
                <a:xfrm>
                  <a:off x="9634718" y="2375152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𝜔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580C77C-AD92-F1BE-378D-1983436F4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4718" y="2375152"/>
                  <a:ext cx="573343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3EB2D3B-D2DC-58FB-BB25-B8AFB2F9C2EE}"/>
                  </a:ext>
                </a:extLst>
              </p:cNvPr>
              <p:cNvSpPr txBox="1"/>
              <p:nvPr/>
            </p:nvSpPr>
            <p:spPr>
              <a:xfrm>
                <a:off x="576364" y="2963775"/>
                <a:ext cx="8562681" cy="232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解：圆环总的带电量为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2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。则电荷数目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·2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圆心处的磁感应强度 可视作 圆环上各运动电荷产生的磁感应强度的叠加。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电荷运动的速度大小：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𝜔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，方向总与半径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垂直；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故单个电荷产生的磁感应强度大小：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𝑒𝑣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，方向由右手螺旋定则确定。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则总的磁感应强度大小：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·2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den>
                    </m:f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𝑒𝑣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𝜆𝜔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3EB2D3B-D2DC-58FB-BB25-B8AFB2F9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2963775"/>
                <a:ext cx="8562681" cy="2323649"/>
              </a:xfrm>
              <a:prstGeom prst="rect">
                <a:avLst/>
              </a:prstGeom>
              <a:blipFill>
                <a:blip r:embed="rId13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DEF64CD3-2EC4-48A5-CC95-7C027D529E1C}"/>
                  </a:ext>
                </a:extLst>
              </p:cNvPr>
              <p:cNvSpPr/>
              <p:nvPr/>
            </p:nvSpPr>
            <p:spPr>
              <a:xfrm>
                <a:off x="641896" y="2114774"/>
                <a:ext cx="8610232" cy="75266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运动电荷产生的磁感应强度：</a:t>
                </a:r>
                <a:r>
                  <a:rPr lang="en-US" altLang="zh-CN" sz="1400" dirty="0">
                    <a:solidFill>
                      <a:schemeClr val="tx1"/>
                    </a:solidFill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𝒗</m:t>
                            </m:r>
                          </m:e>
                        </m:acc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𝒗</m:t>
                        </m:r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为电荷运动速度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𝒗</m:t>
                        </m:r>
                      </m:e>
                    </m:acc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acc>
                      <m:accPr>
                        <m:chr m:val="⃗"/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𝒄</m:t>
                        </m:r>
                      </m:e>
                    </m:acc>
                    <m:r>
                      <a:rPr lang="en-US" altLang="zh-CN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sz="1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为电荷与场点间位矢</a:t>
                </a:r>
                <a:endParaRPr lang="en-US" altLang="zh-CN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DEF64CD3-2EC4-48A5-CC95-7C027D529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96" y="2114774"/>
                <a:ext cx="8610232" cy="75266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2488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1" grpId="0" uiExpand="1" build="p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45D8CA9E-DD68-8CBC-136E-7E46BD736CCD}"/>
              </a:ext>
            </a:extLst>
          </p:cNvPr>
          <p:cNvSpPr txBox="1"/>
          <p:nvPr/>
        </p:nvSpPr>
        <p:spPr>
          <a:xfrm>
            <a:off x="507459" y="496110"/>
            <a:ext cx="4002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磁场的安培环路定理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53060C0-A846-0D4D-1E73-354E287CBC89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7603192" cy="1863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静电场的环路定理：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在静电场中，沿任一闭合曲线，电场强度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的第二类曲线积分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=0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。</m:t>
                    </m:r>
                  </m:oMath>
                </a14:m>
                <a:endParaRPr lang="en-US" altLang="zh-CN" sz="16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静电场的环路定理表明静电场是保守场，静电力做功与路径无关，可以引入电势的概念。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尽管静电场的环路定理有其明确的物理意义（做功与路径无关），但这仍然是一个从数学</a:t>
                </a:r>
                <a:endParaRPr lang="en-US" altLang="zh-CN" sz="14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角度描述静电场本身性质</a:t>
                </a:r>
                <a:r>
                  <a:rPr lang="zh-CN" altLang="en-US" sz="1400" b="0" dirty="0">
                    <a:solidFill>
                      <a:schemeClr val="bg1">
                        <a:lumMod val="6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（静电场是无旋场）</a:t>
                </a: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的定理。</a:t>
                </a:r>
                <a:endParaRPr lang="en-US" altLang="zh-CN" sz="14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53060C0-A846-0D4D-1E73-354E287C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7603192" cy="1863459"/>
              </a:xfrm>
              <a:prstGeom prst="rect">
                <a:avLst/>
              </a:prstGeom>
              <a:blipFill>
                <a:blip r:embed="rId5"/>
                <a:stretch>
                  <a:fillRect l="-401" b="-2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62F1B075-2F80-6093-B76C-DFEE1C323CA0}"/>
              </a:ext>
            </a:extLst>
          </p:cNvPr>
          <p:cNvSpPr/>
          <p:nvPr/>
        </p:nvSpPr>
        <p:spPr>
          <a:xfrm>
            <a:off x="8110653" y="1541920"/>
            <a:ext cx="3504983" cy="19261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512E909-800F-BDB0-3151-FBD92233AAE4}"/>
              </a:ext>
            </a:extLst>
          </p:cNvPr>
          <p:cNvCxnSpPr>
            <a:cxnSpLocks/>
          </p:cNvCxnSpPr>
          <p:nvPr/>
        </p:nvCxnSpPr>
        <p:spPr>
          <a:xfrm>
            <a:off x="8565911" y="2550591"/>
            <a:ext cx="2708081" cy="1"/>
          </a:xfrm>
          <a:prstGeom prst="straightConnector1">
            <a:avLst/>
          </a:prstGeom>
          <a:ln w="31750">
            <a:gradFill>
              <a:gsLst>
                <a:gs pos="0">
                  <a:srgbClr val="FF0000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54E46D1-E5A8-62F2-52B0-7151F064B4CB}"/>
              </a:ext>
            </a:extLst>
          </p:cNvPr>
          <p:cNvCxnSpPr>
            <a:cxnSpLocks/>
          </p:cNvCxnSpPr>
          <p:nvPr/>
        </p:nvCxnSpPr>
        <p:spPr>
          <a:xfrm>
            <a:off x="8565910" y="2550591"/>
            <a:ext cx="2615806" cy="700904"/>
          </a:xfrm>
          <a:prstGeom prst="straightConnector1">
            <a:avLst/>
          </a:prstGeom>
          <a:ln w="31750">
            <a:gradFill>
              <a:gsLst>
                <a:gs pos="0">
                  <a:srgbClr val="FF0000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C726F23-D935-7A8B-0895-9A0DDB8A3C8E}"/>
              </a:ext>
            </a:extLst>
          </p:cNvPr>
          <p:cNvCxnSpPr>
            <a:cxnSpLocks/>
          </p:cNvCxnSpPr>
          <p:nvPr/>
        </p:nvCxnSpPr>
        <p:spPr>
          <a:xfrm flipV="1">
            <a:off x="8559843" y="1849687"/>
            <a:ext cx="2615806" cy="700902"/>
          </a:xfrm>
          <a:prstGeom prst="straightConnector1">
            <a:avLst/>
          </a:prstGeom>
          <a:ln w="31750">
            <a:gradFill>
              <a:gsLst>
                <a:gs pos="0">
                  <a:srgbClr val="FF0000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97F4D00-DD22-59B7-C42E-4D5715209276}"/>
                  </a:ext>
                </a:extLst>
              </p:cNvPr>
              <p:cNvSpPr/>
              <p:nvPr/>
            </p:nvSpPr>
            <p:spPr>
              <a:xfrm>
                <a:off x="8434953" y="2401303"/>
                <a:ext cx="207384" cy="20738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97F4D00-DD22-59B7-C42E-4D5715209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953" y="2401303"/>
                <a:ext cx="207384" cy="207384"/>
              </a:xfrm>
              <a:prstGeom prst="ellipse">
                <a:avLst/>
              </a:prstGeom>
              <a:blipFill>
                <a:blip r:embed="rId6"/>
                <a:stretch>
                  <a:fillRect l="-18919" r="-5405" b="-810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D447DEDF-8148-010C-A49F-0671C4EE1FA4}"/>
              </a:ext>
            </a:extLst>
          </p:cNvPr>
          <p:cNvGrpSpPr/>
          <p:nvPr/>
        </p:nvGrpSpPr>
        <p:grpSpPr>
          <a:xfrm>
            <a:off x="8407727" y="1661059"/>
            <a:ext cx="370949" cy="615379"/>
            <a:chOff x="6636430" y="4628456"/>
            <a:chExt cx="486722" cy="80743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CCA8077-A39C-4877-DBE7-80D5035E800C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A5E9B1D-A236-0207-5B60-D107B704BEB8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1128771C-F58D-B4D1-DC42-AAB5BAE2C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EE9D7A46-29B0-00AA-3128-D5B8ECD6F8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D1F9CBB8-9A49-D621-1ECC-053FD72393E3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D1F9CBB8-9A49-D621-1ECC-053FD72393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579" r="-26316" b="-259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6CFA993-B99F-5F75-030A-60BFF610EDDC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26CFA993-B99F-5F75-030A-60BFF610E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45000" r="-40000" b="-629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5685A435-AFE8-A026-E70A-E560492D5945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5685A435-AFE8-A026-E70A-E560492D5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8571" r="-31429" b="-37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F911FB1-ECCD-D3BE-A2D5-C52F340CE525}"/>
                  </a:ext>
                </a:extLst>
              </p:cNvPr>
              <p:cNvSpPr txBox="1"/>
              <p:nvPr/>
            </p:nvSpPr>
            <p:spPr>
              <a:xfrm>
                <a:off x="8291425" y="2697498"/>
                <a:ext cx="536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F911FB1-ECCD-D3BE-A2D5-C52F340CE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425" y="2697498"/>
                <a:ext cx="536836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2BB01792-B12A-B38F-E193-41BAA61E957E}"/>
              </a:ext>
            </a:extLst>
          </p:cNvPr>
          <p:cNvSpPr/>
          <p:nvPr/>
        </p:nvSpPr>
        <p:spPr>
          <a:xfrm>
            <a:off x="8110652" y="3584804"/>
            <a:ext cx="3504983" cy="19261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ADE2B7AC-E375-719E-B3DE-B665EEF79A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422" b="53304"/>
          <a:stretch/>
        </p:blipFill>
        <p:spPr>
          <a:xfrm>
            <a:off x="8371910" y="4167290"/>
            <a:ext cx="3113080" cy="440762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765AEE4-432F-9EFF-6872-884DF2EADE1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247" b="53481"/>
          <a:stretch/>
        </p:blipFill>
        <p:spPr>
          <a:xfrm>
            <a:off x="9209489" y="4295443"/>
            <a:ext cx="1496140" cy="308195"/>
          </a:xfrm>
          <a:prstGeom prst="rect">
            <a:avLst/>
          </a:prstGeom>
        </p:spPr>
      </p:pic>
      <p:pic>
        <p:nvPicPr>
          <p:cNvPr id="180" name="图片 179">
            <a:extLst>
              <a:ext uri="{FF2B5EF4-FFF2-40B4-BE49-F238E27FC236}">
                <a16:creationId xmlns:a16="http://schemas.microsoft.com/office/drawing/2014/main" id="{E0CD0798-8E02-8A0E-80A5-4FC4E271E1F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-2400" b="48109"/>
          <a:stretch/>
        </p:blipFill>
        <p:spPr>
          <a:xfrm>
            <a:off x="9304115" y="4322457"/>
            <a:ext cx="1383912" cy="294577"/>
          </a:xfrm>
          <a:prstGeom prst="rect">
            <a:avLst/>
          </a:prstGeom>
        </p:spPr>
      </p:pic>
      <p:sp>
        <p:nvSpPr>
          <p:cNvPr id="98" name="圆柱体 97">
            <a:extLst>
              <a:ext uri="{FF2B5EF4-FFF2-40B4-BE49-F238E27FC236}">
                <a16:creationId xmlns:a16="http://schemas.microsoft.com/office/drawing/2014/main" id="{2ADF98A0-BF56-51D3-AF72-8C08A0C03004}"/>
              </a:ext>
            </a:extLst>
          </p:cNvPr>
          <p:cNvSpPr/>
          <p:nvPr/>
        </p:nvSpPr>
        <p:spPr>
          <a:xfrm>
            <a:off x="9936778" y="3697217"/>
            <a:ext cx="45719" cy="1671398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D052CBA6-1267-D173-2689-E42909695EC1}"/>
              </a:ext>
            </a:extLst>
          </p:cNvPr>
          <p:cNvGrpSpPr/>
          <p:nvPr/>
        </p:nvGrpSpPr>
        <p:grpSpPr>
          <a:xfrm>
            <a:off x="9565386" y="3697217"/>
            <a:ext cx="192345" cy="278381"/>
            <a:chOff x="9079435" y="2080913"/>
            <a:chExt cx="252376" cy="365264"/>
          </a:xfrm>
        </p:grpSpPr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483C579E-2299-474D-5A0C-105280B55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9435" y="2161288"/>
              <a:ext cx="0" cy="2848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66703746-E4A0-26CA-62A7-FC239B164FB5}"/>
                    </a:ext>
                  </a:extLst>
                </p:cNvPr>
                <p:cNvSpPr txBox="1"/>
                <p:nvPr/>
              </p:nvSpPr>
              <p:spPr>
                <a:xfrm>
                  <a:off x="9173819" y="2080913"/>
                  <a:ext cx="1579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2897E5DA-7ACB-20B1-FC23-202D988A4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819" y="2080913"/>
                  <a:ext cx="157992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34615" r="-23077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3" name="图片 102">
            <a:extLst>
              <a:ext uri="{FF2B5EF4-FFF2-40B4-BE49-F238E27FC236}">
                <a16:creationId xmlns:a16="http://schemas.microsoft.com/office/drawing/2014/main" id="{D7524323-F249-C0E4-DF66-6C16186DCD1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LineDrawing/>
                    </a14:imgEffect>
                  </a14:imgLayer>
                </a14:imgProps>
              </a:ext>
            </a:extLst>
          </a:blip>
          <a:srcRect t="46085"/>
          <a:stretch/>
        </p:blipFill>
        <p:spPr>
          <a:xfrm>
            <a:off x="8368558" y="4604066"/>
            <a:ext cx="3113083" cy="513551"/>
          </a:xfrm>
          <a:prstGeom prst="rect">
            <a:avLst/>
          </a:prstGeom>
        </p:spPr>
      </p:pic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31E8D6F-1CCE-CA34-77E7-61EE99540B11}"/>
              </a:ext>
            </a:extLst>
          </p:cNvPr>
          <p:cNvGrpSpPr/>
          <p:nvPr/>
        </p:nvGrpSpPr>
        <p:grpSpPr>
          <a:xfrm>
            <a:off x="8303892" y="3775019"/>
            <a:ext cx="498160" cy="638963"/>
            <a:chOff x="6908158" y="2113112"/>
            <a:chExt cx="653636" cy="838383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6B45ABD8-760E-84E2-23C6-456170D97B0A}"/>
                </a:ext>
              </a:extLst>
            </p:cNvPr>
            <p:cNvGrpSpPr/>
            <p:nvPr/>
          </p:nvGrpSpPr>
          <p:grpSpPr>
            <a:xfrm>
              <a:off x="6908158" y="2113112"/>
              <a:ext cx="653636" cy="632679"/>
              <a:chOff x="6833856" y="2347796"/>
              <a:chExt cx="653636" cy="632679"/>
            </a:xfrm>
          </p:grpSpPr>
          <p:sp>
            <p:nvSpPr>
              <p:cNvPr id="126" name="平行四边形 125">
                <a:extLst>
                  <a:ext uri="{FF2B5EF4-FFF2-40B4-BE49-F238E27FC236}">
                    <a16:creationId xmlns:a16="http://schemas.microsoft.com/office/drawing/2014/main" id="{D3F900B2-E4C5-EDA2-F27F-F2C2D2CB6F2C}"/>
                  </a:ext>
                </a:extLst>
              </p:cNvPr>
              <p:cNvSpPr/>
              <p:nvPr/>
            </p:nvSpPr>
            <p:spPr>
              <a:xfrm>
                <a:off x="7026786" y="262599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245A2BC4-CE56-2200-64E8-283614E852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564483"/>
                <a:ext cx="236321" cy="236321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0F06C238-686B-BD8D-AF88-2982CAE0E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402E8080-38FC-4AFD-5817-AA817A4502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3223BE59-5DD6-C635-A21D-25BE7BA16409}"/>
                      </a:ext>
                    </a:extLst>
                  </p:cNvPr>
                  <p:cNvSpPr txBox="1"/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3223BE59-5DD6-C635-A21D-25BE7BA164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6842" r="-21053" b="-296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19594974-EA0F-E4D3-F71D-32321D896786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19594974-EA0F-E4D3-F71D-32321D89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45000" r="-40000" b="-629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BF652549-ADFE-B415-2ED2-585D22DC710D}"/>
                      </a:ext>
                    </a:extLst>
                  </p:cNvPr>
                  <p:cNvSpPr txBox="1"/>
                  <p:nvPr/>
                </p:nvSpPr>
                <p:spPr>
                  <a:xfrm>
                    <a:off x="6833856" y="2347796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BF652549-ADFE-B415-2ED2-585D22DC71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856" y="2347796"/>
                    <a:ext cx="139333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3333" r="-27778" b="-296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21D8A286-CB33-A57A-D0B7-4FD851C35805}"/>
                    </a:ext>
                  </a:extLst>
                </p:cNvPr>
                <p:cNvSpPr txBox="1"/>
                <p:nvPr/>
              </p:nvSpPr>
              <p:spPr>
                <a:xfrm>
                  <a:off x="7110916" y="27360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21D8A286-CB33-A57A-D0B7-4FD851C35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16" y="2736051"/>
                  <a:ext cx="279372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29412" r="-35294" b="-370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1" name="图片 150">
            <a:extLst>
              <a:ext uri="{FF2B5EF4-FFF2-40B4-BE49-F238E27FC236}">
                <a16:creationId xmlns:a16="http://schemas.microsoft.com/office/drawing/2014/main" id="{FC721788-8B47-AA15-03ED-96226F13915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6519"/>
          <a:stretch/>
        </p:blipFill>
        <p:spPr>
          <a:xfrm>
            <a:off x="9210114" y="4603306"/>
            <a:ext cx="1496140" cy="358122"/>
          </a:xfrm>
          <a:prstGeom prst="rect">
            <a:avLst/>
          </a:prstGeom>
        </p:spPr>
      </p:pic>
      <p:pic>
        <p:nvPicPr>
          <p:cNvPr id="179" name="图片 178">
            <a:extLst>
              <a:ext uri="{FF2B5EF4-FFF2-40B4-BE49-F238E27FC236}">
                <a16:creationId xmlns:a16="http://schemas.microsoft.com/office/drawing/2014/main" id="{7F27B627-4D00-59CA-45EA-9B3E8A56CC3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9422"/>
          <a:stretch/>
        </p:blipFill>
        <p:spPr>
          <a:xfrm>
            <a:off x="9304710" y="4600372"/>
            <a:ext cx="1383912" cy="274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9CA8480E-6D9F-E494-2E03-33EC44E4848B}"/>
                  </a:ext>
                </a:extLst>
              </p:cNvPr>
              <p:cNvSpPr txBox="1"/>
              <p:nvPr/>
            </p:nvSpPr>
            <p:spPr>
              <a:xfrm>
                <a:off x="507460" y="3563224"/>
                <a:ext cx="7603192" cy="2186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磁场的安培环路定理：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</a:t>
                </a:r>
                <a:r>
                  <a:rPr lang="zh-CN" altLang="en-US" sz="1600" b="0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恒定磁场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中，沿任一闭合曲线，磁感应强度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的第二类曲线积分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𝑩</m:t>
                            </m:r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𝒍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。</m:t>
                    </m:r>
                  </m:oMath>
                </a14:m>
                <a:endParaRPr lang="en-US" altLang="zh-CN" sz="16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等式右端的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指 穿过闭合曲线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zh-CN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𝐿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的所有电流之代数和。电流有方向，由右手螺旋定则确定。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磁场的安培环路定理表明磁场是非保守场，不能引入磁标势的概念。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安培环路定理没有明确的物理意义（至少在目前的学习阶段）。请大家从数学的角度理解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磁场本身的性质</a:t>
                </a: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（磁场是有旋场）。或者仅仅将其当做一个求解磁感应强度的方法。</a:t>
                </a:r>
                <a:endPara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9CA8480E-6D9F-E494-2E03-33EC44E48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563224"/>
                <a:ext cx="7603192" cy="2186624"/>
              </a:xfrm>
              <a:prstGeom prst="rect">
                <a:avLst/>
              </a:prstGeom>
              <a:blipFill>
                <a:blip r:embed="rId20"/>
                <a:stretch>
                  <a:fillRect l="-401" b="-1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69BF8986-78F5-3974-03A0-F51F776D339A}"/>
              </a:ext>
            </a:extLst>
          </p:cNvPr>
          <p:cNvGrpSpPr/>
          <p:nvPr/>
        </p:nvGrpSpPr>
        <p:grpSpPr>
          <a:xfrm>
            <a:off x="9486767" y="2079586"/>
            <a:ext cx="941583" cy="941583"/>
            <a:chOff x="9486767" y="2079586"/>
            <a:chExt cx="941583" cy="941583"/>
          </a:xfrm>
        </p:grpSpPr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EC3625ED-EAE9-EFDE-382D-13647CBC7AFB}"/>
                </a:ext>
              </a:extLst>
            </p:cNvPr>
            <p:cNvSpPr/>
            <p:nvPr/>
          </p:nvSpPr>
          <p:spPr>
            <a:xfrm>
              <a:off x="9486767" y="2079586"/>
              <a:ext cx="941583" cy="9415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C61E69A1-7A3B-A0B5-C979-06CE468B679A}"/>
                </a:ext>
              </a:extLst>
            </p:cNvPr>
            <p:cNvCxnSpPr>
              <a:stCxn id="172" idx="6"/>
            </p:cNvCxnSpPr>
            <p:nvPr/>
          </p:nvCxnSpPr>
          <p:spPr>
            <a:xfrm>
              <a:off x="10428350" y="2550378"/>
              <a:ext cx="0" cy="8265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06C306DD-5C79-F6BA-EEFC-108455CE2B59}"/>
                  </a:ext>
                </a:extLst>
              </p:cNvPr>
              <p:cNvSpPr txBox="1"/>
              <p:nvPr/>
            </p:nvSpPr>
            <p:spPr>
              <a:xfrm>
                <a:off x="10398972" y="2120253"/>
                <a:ext cx="459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06C306DD-5C79-F6BA-EEFC-108455CE2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972" y="2120253"/>
                <a:ext cx="45987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C0A1062C-37A5-5397-E3F6-9EF05ACB60A1}"/>
                  </a:ext>
                </a:extLst>
              </p:cNvPr>
              <p:cNvSpPr txBox="1"/>
              <p:nvPr/>
            </p:nvSpPr>
            <p:spPr>
              <a:xfrm>
                <a:off x="10173127" y="4018339"/>
                <a:ext cx="459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C0A1062C-37A5-5397-E3F6-9EF05ACB6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127" y="4018339"/>
                <a:ext cx="45987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8580C413-F89B-518A-FB6C-D133463E5717}"/>
              </a:ext>
            </a:extLst>
          </p:cNvPr>
          <p:cNvSpPr/>
          <p:nvPr/>
        </p:nvSpPr>
        <p:spPr>
          <a:xfrm>
            <a:off x="10090628" y="1881359"/>
            <a:ext cx="420002" cy="420002"/>
          </a:xfrm>
          <a:prstGeom prst="ellipse">
            <a:avLst/>
          </a:prstGeom>
          <a:solidFill>
            <a:schemeClr val="accent4">
              <a:lumMod val="20000"/>
              <a:lumOff val="80000"/>
              <a:alpha val="75000"/>
            </a:schemeClr>
          </a:solidFill>
          <a:ln cmpd="dbl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F52DDB1-35EC-FA21-072B-6B7B2EEB122C}"/>
              </a:ext>
            </a:extLst>
          </p:cNvPr>
          <p:cNvGrpSpPr/>
          <p:nvPr/>
        </p:nvGrpSpPr>
        <p:grpSpPr>
          <a:xfrm>
            <a:off x="10162689" y="2040813"/>
            <a:ext cx="290739" cy="137691"/>
            <a:chOff x="10162689" y="2040813"/>
            <a:chExt cx="290739" cy="137691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D9CEDD88-E7F3-E61B-73CF-A62CC2A09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8756" y="2040813"/>
              <a:ext cx="284672" cy="826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94F9BDA-3058-009C-A9FB-6486882A10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62689" y="2119741"/>
              <a:ext cx="106520" cy="58763"/>
            </a:xfrm>
            <a:prstGeom prst="straightConnector1">
              <a:avLst/>
            </a:prstGeom>
            <a:ln w="12700">
              <a:headEnd type="none" w="med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B985C811-5451-8A72-7297-D40E7A0A7914}"/>
              </a:ext>
            </a:extLst>
          </p:cNvPr>
          <p:cNvSpPr/>
          <p:nvPr/>
        </p:nvSpPr>
        <p:spPr>
          <a:xfrm>
            <a:off x="9392308" y="2356915"/>
            <a:ext cx="420002" cy="420002"/>
          </a:xfrm>
          <a:prstGeom prst="ellipse">
            <a:avLst/>
          </a:prstGeom>
          <a:solidFill>
            <a:schemeClr val="accent4">
              <a:lumMod val="20000"/>
              <a:lumOff val="80000"/>
              <a:alpha val="75000"/>
            </a:schemeClr>
          </a:solidFill>
          <a:ln cmpd="dbl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80B0FA5-D7D9-E558-4058-FFD22E6837BD}"/>
              </a:ext>
            </a:extLst>
          </p:cNvPr>
          <p:cNvGrpSpPr/>
          <p:nvPr/>
        </p:nvGrpSpPr>
        <p:grpSpPr>
          <a:xfrm rot="900000">
            <a:off x="9471085" y="2546342"/>
            <a:ext cx="299054" cy="160791"/>
            <a:chOff x="10163661" y="2084742"/>
            <a:chExt cx="299054" cy="160791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E5CA8CB-22E0-96A7-211B-B0652BC96092}"/>
                </a:ext>
              </a:extLst>
            </p:cNvPr>
            <p:cNvCxnSpPr>
              <a:cxnSpLocks/>
            </p:cNvCxnSpPr>
            <p:nvPr/>
          </p:nvCxnSpPr>
          <p:spPr>
            <a:xfrm rot="20700000">
              <a:off x="10163661" y="2084742"/>
              <a:ext cx="299054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E3CA875-4F17-D33E-2951-52CA4EFD92F4}"/>
                </a:ext>
              </a:extLst>
            </p:cNvPr>
            <p:cNvCxnSpPr>
              <a:cxnSpLocks/>
            </p:cNvCxnSpPr>
            <p:nvPr/>
          </p:nvCxnSpPr>
          <p:spPr>
            <a:xfrm rot="20700000">
              <a:off x="10179250" y="2116915"/>
              <a:ext cx="4901" cy="128618"/>
            </a:xfrm>
            <a:prstGeom prst="straightConnector1">
              <a:avLst/>
            </a:prstGeom>
            <a:ln w="12700">
              <a:headEnd type="none" w="med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椭圆 36">
            <a:extLst>
              <a:ext uri="{FF2B5EF4-FFF2-40B4-BE49-F238E27FC236}">
                <a16:creationId xmlns:a16="http://schemas.microsoft.com/office/drawing/2014/main" id="{B4359514-0BA2-4BA8-1422-648E20FF482E}"/>
              </a:ext>
            </a:extLst>
          </p:cNvPr>
          <p:cNvSpPr/>
          <p:nvPr/>
        </p:nvSpPr>
        <p:spPr>
          <a:xfrm>
            <a:off x="10018488" y="2763719"/>
            <a:ext cx="466407" cy="466407"/>
          </a:xfrm>
          <a:prstGeom prst="ellipse">
            <a:avLst/>
          </a:prstGeom>
          <a:solidFill>
            <a:schemeClr val="accent4">
              <a:lumMod val="20000"/>
              <a:lumOff val="80000"/>
              <a:alpha val="75000"/>
            </a:schemeClr>
          </a:solidFill>
          <a:ln cmpd="dbl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F061B5C-1040-8B18-0983-00D828033414}"/>
              </a:ext>
            </a:extLst>
          </p:cNvPr>
          <p:cNvGrpSpPr/>
          <p:nvPr/>
        </p:nvGrpSpPr>
        <p:grpSpPr>
          <a:xfrm flipV="1">
            <a:off x="10055883" y="2978098"/>
            <a:ext cx="394225" cy="82630"/>
            <a:chOff x="10059203" y="2040813"/>
            <a:chExt cx="394225" cy="82630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1C9BAA90-8FB0-1B33-B616-384F630A1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8756" y="2040813"/>
              <a:ext cx="284672" cy="826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7ECCE3C2-508E-91D5-F4C7-5D625299F1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59203" y="2063837"/>
              <a:ext cx="106520" cy="58763"/>
            </a:xfrm>
            <a:prstGeom prst="straightConnector1">
              <a:avLst/>
            </a:prstGeom>
            <a:ln w="12700">
              <a:headEnd type="none" w="med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D63B84-8BDF-E2F5-1418-E9FEBC3B378D}"/>
                  </a:ext>
                </a:extLst>
              </p:cNvPr>
              <p:cNvSpPr txBox="1"/>
              <p:nvPr/>
            </p:nvSpPr>
            <p:spPr>
              <a:xfrm>
                <a:off x="10044549" y="1751479"/>
                <a:ext cx="549442" cy="286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100" b="0" i="0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zh-CN" altLang="en-US" sz="11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1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D63B84-8BDF-E2F5-1418-E9FEBC3B3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549" y="1751479"/>
                <a:ext cx="549442" cy="286810"/>
              </a:xfrm>
              <a:prstGeom prst="rect">
                <a:avLst/>
              </a:prstGeom>
              <a:blipFill>
                <a:blip r:embed="rId23"/>
                <a:stretch>
                  <a:fillRect t="-6383" r="-1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2839359-44CE-D457-00EB-E85AAC7E249E}"/>
                  </a:ext>
                </a:extLst>
              </p:cNvPr>
              <p:cNvSpPr txBox="1"/>
              <p:nvPr/>
            </p:nvSpPr>
            <p:spPr>
              <a:xfrm>
                <a:off x="9982497" y="3076691"/>
                <a:ext cx="549442" cy="286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100" b="0" i="0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zh-CN" altLang="en-US" sz="11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1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2839359-44CE-D457-00EB-E85AAC7E2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97" y="3076691"/>
                <a:ext cx="549442" cy="286810"/>
              </a:xfrm>
              <a:prstGeom prst="rect">
                <a:avLst/>
              </a:prstGeom>
              <a:blipFill>
                <a:blip r:embed="rId24"/>
                <a:stretch>
                  <a:fillRect t="-6383" r="-1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3E5F9F9-53D7-9B60-FCAB-958ECFCC373E}"/>
                  </a:ext>
                </a:extLst>
              </p:cNvPr>
              <p:cNvSpPr txBox="1"/>
              <p:nvPr/>
            </p:nvSpPr>
            <p:spPr>
              <a:xfrm>
                <a:off x="9565386" y="2568202"/>
                <a:ext cx="549442" cy="286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100" b="0" i="0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zh-CN" altLang="en-US" sz="11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1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3E5F9F9-53D7-9B60-FCAB-958ECFCC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386" y="2568202"/>
                <a:ext cx="549442" cy="286810"/>
              </a:xfrm>
              <a:prstGeom prst="rect">
                <a:avLst/>
              </a:prstGeom>
              <a:blipFill>
                <a:blip r:embed="rId25"/>
                <a:stretch>
                  <a:fillRect t="-6383" r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508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5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11" grpId="0" animBg="1"/>
      <p:bldP spid="30" grpId="0"/>
      <p:bldP spid="95" grpId="0" animBg="1"/>
      <p:bldP spid="98" grpId="0" animBg="1"/>
      <p:bldP spid="171" grpId="0" uiExpand="1" build="p"/>
      <p:bldP spid="181" grpId="0"/>
      <p:bldP spid="182" grpId="0"/>
      <p:bldP spid="16" grpId="0" animBg="1"/>
      <p:bldP spid="16" grpId="1" animBg="1"/>
      <p:bldP spid="32" grpId="0" animBg="1"/>
      <p:bldP spid="32" grpId="1" animBg="1"/>
      <p:bldP spid="37" grpId="0" animBg="1"/>
      <p:bldP spid="37" grpId="1" animBg="1"/>
      <p:bldP spid="39" grpId="0"/>
      <p:bldP spid="39" grpId="1"/>
      <p:bldP spid="41" grpId="0"/>
      <p:bldP spid="41" grpId="1"/>
      <p:bldP spid="43" grpId="0"/>
      <p:bldP spid="4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|3.1|19.1|12.7|9.7|8.4|3.7|8.2|6|10.9|2|2.1|3.1|14.7|4.2|11.2|31.7|21.1|2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31.6|3.9|13.1|27.9|10.4|6.8|1.7|30.4|6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31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6|27.4|16.4|15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1.2|34.8|56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7|3.6|12.4|9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4|4|5.5|4.9|7.6|6.9|25.8|3.2|16.3|8|12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5.1|11.9|6.3|1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5.9|29.7|24.6|40.6|62.8|2.7|10.4|4.4|6.8|8|1.5|2.7|1.4|2.6|10.1|22.7|33.2|6.2|8.4|18.6|1.8|5.8|22.4|54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29.9|3.9|3.6|19.3|33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21.3|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4.8|2.8|28.8|21.2|17.2|16.6|45.1|8.9|6.4|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29.9|3.9|3.6|19.3|3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4|14.1|16.8|11.1|30.8|39.6|2.4|9.5|12.5|70.4|31.6|17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2|39.7|34.9|12.8|20.3|5.6|34.9|9.1|14.2|6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14.6|19.6|11.1|29.6|7.8|23.5|46.2|23.8|2.8|42.6|7.4|56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40.2|16.7|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6.6|5.2|14.2|2.5|7.6|12.3|20.1|4.8|4.3|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25779</TotalTime>
  <Words>4406</Words>
  <Application>Microsoft Office PowerPoint</Application>
  <PresentationFormat>宽屏</PresentationFormat>
  <Paragraphs>576</Paragraphs>
  <Slides>23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楷体</vt:lpstr>
      <vt:lpstr>汉仪润圆-65简</vt:lpstr>
      <vt:lpstr>等线</vt:lpstr>
      <vt:lpstr>方正清刻本悦宋简体</vt:lpstr>
      <vt:lpstr>华文宋体</vt:lpstr>
      <vt:lpstr>Cambria Math</vt:lpstr>
      <vt:lpstr>Arial</vt:lpstr>
      <vt:lpstr>华文中宋</vt:lpstr>
      <vt:lpstr>等线 Light</vt:lpstr>
      <vt:lpstr>方正小标宋简体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152</cp:revision>
  <dcterms:created xsi:type="dcterms:W3CDTF">2022-05-05T07:14:53Z</dcterms:created>
  <dcterms:modified xsi:type="dcterms:W3CDTF">2023-02-17T11:23:19Z</dcterms:modified>
</cp:coreProperties>
</file>